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4"/>
  </p:notesMasterIdLst>
  <p:sldIdLst>
    <p:sldId id="256" r:id="rId2"/>
    <p:sldId id="281" r:id="rId3"/>
    <p:sldId id="275" r:id="rId4"/>
    <p:sldId id="274" r:id="rId5"/>
    <p:sldId id="279" r:id="rId6"/>
    <p:sldId id="280" r:id="rId7"/>
    <p:sldId id="267" r:id="rId8"/>
    <p:sldId id="268" r:id="rId9"/>
    <p:sldId id="276" r:id="rId10"/>
    <p:sldId id="278" r:id="rId11"/>
    <p:sldId id="269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21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6E1723-B986-4B74-818C-2EC54D8C28B8}" type="datetimeFigureOut">
              <a:rPr lang="ru-RU"/>
              <a:pPr>
                <a:defRPr/>
              </a:pPr>
              <a:t>21.09.2014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A00CD2-F098-4078-9536-91C0CF315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505F-EDE8-4167-9E46-582584137859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C62F-C01D-4C8A-9F72-7A945161B7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FE234-2B50-4EB2-AB22-006DA1781F25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F18F-E7B5-41F1-BC76-97736BB3C5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BB9E-D172-49BD-A2DA-1633C52F6813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050B1-45AC-423B-B3CC-4B573BF2D1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D07B3-3F35-4299-81FF-FF79D9B9AD05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D41E-5C43-44FE-97E0-A309CC98CF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39D5-FF3E-4399-866C-64C5B544F723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8DBC-23A6-4D44-9EE1-4595F30959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0B6E-8320-4746-BE85-936B008E2019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1BDB6-21AF-4247-A0EC-BC4D63D77A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D4B4-6884-42C8-9FFF-6BC00DB36106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FDDD-610B-4646-B4C5-19913E2C2F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5F61-89D5-46AF-B36D-F6F62029EE40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971D-8209-41CF-BE9F-87336389C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21B6-2FA7-4CAE-B429-C1970EBBB1DD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ED7E5-79A3-4F64-A127-0E795885DA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0E707-7124-4D34-ABC8-F78CCDBDE9DC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6766B-1F10-4DAB-9BEA-9F92AE053D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8395-D518-4E85-9902-0E4CA195C34A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CEB7-560A-4DAA-9258-86B5673C2D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B0DB57-6803-4C71-BE17-038D12A33386}" type="datetimeFigureOut">
              <a:rPr lang="ru-RU"/>
              <a:pPr>
                <a:defRPr/>
              </a:pPr>
              <a:t>21.09.2014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355AC8-F096-41F9-A785-E98A647251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6" r:id="rId9"/>
    <p:sldLayoutId id="2147483994" r:id="rId10"/>
    <p:sldLayoutId id="2147483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4875" y="1928813"/>
            <a:ext cx="48942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Исследователь: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Перевозкина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Надежда Алексеевна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ученица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7Б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класса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МБОУ БГО Борисоглебская СОШ№12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3" y="4786313"/>
            <a:ext cx="42846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Руководитель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учитель физики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МБОУ  БГО СОШ 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Иванченко Инна Ивановна</a:t>
            </a:r>
          </a:p>
        </p:txBody>
      </p:sp>
      <p:pic>
        <p:nvPicPr>
          <p:cNvPr id="14339" name="Рисунок 5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000250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71614" y="285728"/>
            <a:ext cx="924032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Влияние ЭМП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 жизнедеятельность инфузорий </a:t>
            </a: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4357688" y="4643438"/>
            <a:ext cx="5000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6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Международная  Биос-олимпиада 2014</a:t>
            </a:r>
            <a:r>
              <a:rPr lang="ru-RU" sz="16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Санкт-Петербург, 20 сентября 2014 г.</a:t>
            </a:r>
            <a:r>
              <a:rPr lang="ru-RU" sz="16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КОНКУРС НАУЧНО-ИССЛЕДОВАТЕЛЬСКИХ РАБОТ</a:t>
            </a:r>
            <a:r>
              <a:rPr lang="ru-RU" sz="16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Диаграмма 1"/>
          <p:cNvGraphicFramePr>
            <a:graphicFrameLocks/>
          </p:cNvGraphicFramePr>
          <p:nvPr/>
        </p:nvGraphicFramePr>
        <p:xfrm>
          <a:off x="684213" y="692150"/>
          <a:ext cx="7488237" cy="5400675"/>
        </p:xfrm>
        <a:graphic>
          <a:graphicData uri="http://schemas.openxmlformats.org/presentationml/2006/ole">
            <p:oleObj spid="_x0000_s23553" r:id="rId3" imgW="7492633" imgH="5401524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568863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Опыт №2 Интенсивное воздействие ЭМП на культуру инфузории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31988"/>
            <a:ext cx="56165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2378075" y="292100"/>
            <a:ext cx="66246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"Добровольное облучение мозга микроволнами от мобильного телефона - это самый крупный биологический эксперимент над человеком".</a:t>
            </a:r>
          </a:p>
          <a:p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Профессор Лэйф Сэлфорд.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205038"/>
            <a:ext cx="4392612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4" descr="data:image/jpeg;base64,/9j/4AAQSkZJRgABAQAAAQABAAD/2wCEAAkGBhQSEBQUEhQUFBQWFxQXFRUUFxYUFRcYFRUXFBgVFhQXHCYfGBokGRcUHy8gJCcpLCwsFx4xNTAqNSYrLCkBCQoKDgwOGg8PGi0lHyQsLCopLS0tLCwsLSosLCwsLDQsKSwsLiwpLSwsLCwsLCwqLCwpLSwvLCwvLCwsLCwsKv/AABEIAM8AyAMBIgACEQEDEQH/xAAcAAACAgMBAQAAAAAAAAAAAAAABwYIAQQFAgP/xABOEAABAwIBBwcGCQkHBAMAAAABAAIDBBEhBQYHEjFBURMiYXGBkbEjMkJSYqEIFDVUcnOywdEYU4KSk6PC0vAXJENjdKKzFTPD4RYlg//EABsBAAIDAQEBAAAAAAAAAAAAAAAFAwQGBwIB/8QANREAAQMCAwQIBwABBQAAAAAAAQACAwQRBRIhMUFRcQYTImGBsdHhFDJCkaHB8DMjJDRS8f/aAAwDAQACEQMRAD8AeKEIQhCEIQhCEIQhCFguWllHLEVO3WmkbGN2sbE9Q2nsRey+taXGzRcrdui6X+VdK8Ywp4nSH1n8xvd5x9yi1fpErJdkgiHCNoH+43KruqGNTmDA6uXUjKO/02p0ly+ElfG3znsHW4DxKQNTlSaTz5ZHfSe4+69lqlo4DuUJq+ATJnRs/XJ9h7qwn/WIPz0X67PxX2iq2O81zT1EHwVddUcAgYbMF8+LPBez0bbbST8e6sfdF1X6ky5URf8Abnlb1PdbuOC71BpMq4/PLJh7bdU/rNUjapp2hU5ej1Q35HA/g+n5TjusqEZI0pU8lhM10DuJ57P1hj3hS+mrWSND43B7Tsc0gjvCste13ylJJ6WanNpWkeX3WwhY1llelXQhCEIQhCEIQhCEIQhCEIQhCwShCCtasr2RML5XNYxu1zjYLmZy51xUbLvOs93mRjzndPQOlKDLucU1W/WldgPNYPMZ1cT07VBLOI9N6b4dhUtYc2xvHjyUtzj0oucSykGqPzrxzj0tYdg6SoJVVT5Hl8jnPedrnEk953dC+S+kEDnuDWNLnHY1oJJ7AlrpHSHVbemo4KRvYFu87fuvmhTXI2i6aSxncIW+qLOk/Ad/YpnkzR/RxW8lyh9aU6/u2e5Sspnu7lRqMbpYdGnMe71/9SZhhc82a1zjwaC49wXRizYq3ebTTH9AjxsnvBTNYLMa1o4NAaO4L6WU4pBvKUv6SPv2Ix4kn0SJOZtb82l7h+K15s3alnnU8w//ADcfAJ/WRqr78I3iox0jm3sH591XF4INiLHgcD3IVhqvJ8cgtIxjxwe0O8VGMqaNKSW5Y10LuMZ5v6hwUbqVw2FX4ekcTjaVpHLX0KUC28m5Xmp360MjmHfbYfpN2HtXfy1o4qYLuYBOwb2eeOuM/ddRUjcR1g/eD96rOa5h10TuKeCrZ2CHD+2hM/NzSex9mVQEbvzgvyZ+kNrPDqU8jlBAIIIOIIxBvvB3quikOa+ektGQMXw3xjJ2X3sO4+5Woqm2j0gr8BBBfTaH/ru8OHJO1ZXPyPlmOpjEkTtZp7CDva4biugrwIOoWQc0tOVwsQhCEL6vKEIQhCEIWChCLqO5351soo74Oldfk2fxO4NHv2Ldzgy4ykgdK/dg0b3OOxo/rikhlXKj6iZ0spu53cBuaBuACrzy5BYbU7wnDfi353/IPz3LzX175pHSSuLnu2k+AG4dAWuhCWHiVvmtDRlA03KS5rZiy1dnu8nD65HOd9AHb17OtNXI2bsNKzVhYG4YuOL3fSdv8FFMws+RIG09QQJBYRv2B9tjTuDuHFT3WTKBjA27VgcXqap0pjm0A2AbOfevSW+mTSHLk2KFlNqiaYvOu9usGsj1b2acCSXDbwKZF0hfhJygz0bQRcRzEjeAXMsSOmx7lZSRMzRbnk7KVAJpABK17o5NXBpc0A6wG67XDBS9Kf4Oco/6bO24JFS4kXxAMcdiRuvY9xTYQhCEIQhCEIQheCFwM4sy4KsEubqybpGWDv0vWHWpEsEL45ocLFSRSvidnjNikRnDmvNRvtILtJ5sjfNd0dB6D71yFYauoGSsLJGhzHCxa7EH+uKUGeWZbqN2uy7oCcHbSwnANcfByXTQZNW7FtcLxhtRaKbR247j6FcvN/OCWklD4zhhrs9F44HgeB3J0ZCy1HVQiWI4HAje1w2tPSkIuzmtnI+jm1xcxusJGesOIHrDcV8hmyGx2KTFsLbVN6yP5x+eaerSsrXoqxsrGvYdZrgC0jeDvWwmawZFtChCEIXxC8SOsF6uohpIy/yFLybD5Sa7RbaGgc8+8DtXlzsouVNBC6eQRt2lQLPjOT43UHVPko7tj4Hc5/bu6OtR1C6mbeQ3VdQ2IYDznu4MBxPXuHSlBvI7mulMZFRQW2NaF98mZnzz0z5423a3zW+lJbztXq9/jxCP6+4jcVYWmpGxsaxgDWtADQNgAUJz6zE5XWnp2+U2vYPT9oe14q1JTWbdu1IKLHusmLZtGk6HhzSwBTPzFz65W0FQfKbGSH0/ZcfX8UsD/W7sI4oBVaOQxm4TuuoY6yPK7buPBWNuqx6enf8A3L/qofspu5kZ88sBT1DrS2tHJ6+4A7g8buPWkzpZzUq6WrMlTI+oZIfJVDtrgBhG+2DXAbt+0b7NWPDxcLnlTTSU0hjkGvmpZ8Gt3lq0f5cOHU9/4lPpUuyRnDUUpcaaaSEuADjG4tvbEXsun/aPlL57U/tHL2qyt+hVA/tHyl89qf2jkf2j5S+e1P7RyEK36xdVB/tHyl89qf2jls5O0o5Sika/43M/VIJZI7XY4DEtc07ihCtsheIn3APEX78V7QhC16qlbI1zHtDmuBDmnEEHAhbCwQhGzYkfnhmu6jmsLmJ9zG495Yeke8Lgp95w5EZVU74nYXxa7e1w2OCRNZSOikdG8Wewlrh0jh0b+1K54shuNhW/wfEPio8j/mb+RxU30ZZz6j/ish5r7mI8HbSzqO3rvxTRBVdI5C1wc02cCCDwIxB/rgnpmvloVVMyX0iLPHB7cHDvxVmmkzDKdyS49RdU8Ts2O28/ddlCEK2s0vBSSz5yv8YrZCDdsfk2dTTie1103c4so8hSzS72scR1nBvvISDud+3f1/0SqVW7QNC1PR2nu90x3aDnvQm9o2yDyNLyrhz5rOPEMHmDxPalfkLJvxipii9dwB+iMXHuv3p/RRhoAGAAsBwA2BeaVlzmVjpDVWa2Ab9Ty3LKwWr2hX1jkv8APvMTlLz07fKYl7B/icXN4P8AFLAj+vx6VYx4UDz6zE5W89O3yu18Y2SdLfb8VSngv2mrUYRi/V2gnOm48O49yV6YGb+cEOUIDQ14D9carHuw1+HO9GQbnb0vyP693igKpHIYzcLSVtFHWR5XeB4f3BTMfBzovnFV+6/kWfycKL5xVfuv5F2sxM++U1aeod5TZHIfT4NcfX8VP2uTVjw8XC55VU0lNIY5Br58kpvycKL5xVfuv5Efk4UXziq/dfyJtoXtVkpD8HGjthUVX7r+RIbLmTfi9VPBfW5KSSPW2X1HFt7dNldMqnefXypW/wCpqP8AkchCuBTeY3qHgF9V8qbzG9Q8AvqhCEIQhCwQlppVyFYsqWjbZkn8Dvu7kyyudl3JoqKeSI+m0gX3Ha099lHKzO2yu0FSaadsn35b0glOdFeV9Sd8BOEg12j2m4Hvb9lQdzSCQcCDY9YwPvW1kivMFRFKPQe1x6r2cO66VxOyPBXQK6D4mncziNP0rBhC8xyXAI2HFCcLmShmlSs1KNrB/iSNB6mgvPgEpkwtLs3Op2dEjvst/FL1Kqk3kXQMCjy0YPE3/Sm2imh1qmSQ/wCGyw+k82+yHd6bAUD0S01qaV+90tuxrR95KngV6nFowsrjEmesf3aLKEIU6UrFlgtXpCEJf585i8rrT048rtewYCTpHt+KWBHH+uzd/wCk9c68uCio5akt1xEGuLQbEjXa02PGxUKy5kOHKMArsnkPLxdzW4F9toI9GUbCN/delPBftNWowjF+rtBOdNx4dxS/TOzFz75TVp6h3lNkch9Pg1x9bhxSxtx2793u3IuqkchjNwtLW0MdZHldt3Hh/cFY0OXpL7MTPrlNWCpd5TZHIfTt6LuDunf1pgApqx4eLhc7qaaSmkMcg18+SCqd59fKlb/qaj/kcriFU7z6+VK3/U1H/I5e1WVwKbzG9Q8AvqvlTeY3qHgF9UIQhCEIQV4K9ryWoQkdnvQ8lXztAsHODx1PGsffdcNTjSzT2qonetFb9Vx/mCg6USjK8hdLw2TrKVjjw8tE88zazlaGB+/UAPWzmHwQuToumvQ29WR47zf70JpGbsBXPa1nV1D2DcSo3pad/eoR/lfxuUGU60ts/vMJ4xH3PP4qCpZP/kK3+Ef8OP8At5Tf0XMtQDpkk8bKXhQ7RZJegtwkkHvB+9TEJlF8gWExC/xMl+JWUIQpFSQhCEIUQ0s/Itb9WPtsVeNH2f8ANkyfWbd8L7CaK+Dh6zeDxuPZvVh9LPyLW/Vj7bFU0FCFZHLmQ4cpU4rsnuDi4Xe0YF/EEejKOB29qgFuziOHR0KMaP8ASDNkyfWZd8LyBNCTg4es3g8bj2FOjLeQ4cpU4rsnkPLhdzBYa5G0EejIOG9U54L9pq1GEYv1doJzpuPDml8mbmLn3ymrT1LufsjkPp8Gu9rp39aWRG44EbQe5CpxyOjNwtJW0UdZHld4HeFONIWkfKGS5rGmp3wPJ5Gbytjv1HjWweANmwjEb7V9yjXunmkmkN3yPc9xGA1nkuNhwuVYrN3OGKugNDlAB4eNVr3Ya/AF3oyCwIcNtkndImjqXJk+N307yeRltt9h+4PA7wLjfZqx4eLhc8qaWSmkMcg91aym8xvUPAL6r5U3mN6h4BfVe1WQhCEIQhCChCWml9nOpj9aPsJdph6XpOfTN6JT3lgS8Sqo/wAhXQ8Fv8Gzx8009Ep/usw4S/8AjahetErP7pKeMx9zGhCYwH/TCx2KH/dyW4rQ0u02FO/pkYe0NcPByXKb2k6j16EuG2N7H9nmn3OShVCpFn3WswGQPpA3gSP77pmaJKryU8fqva7sc238JTDCT+jDKHJ1pYTYSsLf0m88e7WTfCuU5vGFmMaiMdW7vsVlCEKdKEIQhCFENLPyLW/Vj7bFUwq2eln5Frfqx9tiq9m7kN1ZVRU0ZAdK4NBdgBvJPUAcN6ELmgqV5gZ/zZMn1mc+F9uVhvg4es31Xjce9TjKXwc5Y4XvZVse5rS4NMTmA2BJGtrG2zDBLXNTNt9fVxU0bgwyE852wBrS4m2/AbBtQhPvLeRIcpU4rsnkOLgS5ow1yNoLfRlG8b/FfEWwOBGBB2g8CNxUyyBo+q8htlqYaps8TWl81O5hjEjGAucWu1yGyBoNjsOw4Fb+Wshw5SpxXZPIcXC7mDAvI2hw9GUbCN/TgqU8F+01afCMX6u0E503Hhz7kvlP83c4oq6E0OUAHh41Wud6fAF3oyDc7o4qAEWwOBGBBwII3EcUXVSOQsNwtLW0UdZHld4HgrFxNsAOAA7sF9EvMxM/NfVp6l3P2RyH0/Zd7XA7+tMFpTVjw8XC55VUslNJ1cg9+S9IQhe1WQsErJXgoQlLpUq9asY31Ih3ucXeFlDV1M6a/lqyd4xBeWt6mcweC5RKTynM8ldNoIzFTMaeHunFoyp9WgYfXfI7/dYeCF2M26HkaSCM7Wxtv1kXPvJWU2jGVoC53VP62d7+JK2cqUYmhkjOx7HN7xZV+liLXFrsHNJB6wbHwViyUndJGR+RrDIBzJhrfpNsHjwPaVVqmXaHJ50eqMkroT9Wo5hRugrDFKyRu1jmuHYdnaMO1WAoaxssbHsN2vaHDqIuq8Apm6Lcva0bqZxxZzo+lh2gdRPvUdM+xynemHSCkzxiZv07eR90wkLyF6TBYpCEIQhRDSz8i1v1Y+2xVRppnMeHMJa8EFpaSHAjYQRjdWu0s/Itb9WPtsVYc18tCkrIKgsEgie1+ocA63TuO8HiAhC7WUc5sruieJpq3kiLP1xI1pB3EkbFGaGeSORroS5sgI1CwkODtnNtjdO7K3wh6eSnkYyklLnsc0CRzNTnNI51iSRjstj0JS5l5xigroakxiURk3YcCQWlt2nc4XuEIW/lbOPKz4XNqZawxHB4kEgYb7nEgC3QV60e59T5OqQYg6SN5AkgFzrjYC0bnjcezYmBnRp+p6ijnhjpZdaWN0Y5VzNQa4ILiASSRe46QEtdH+dgydXMqXR8q0Ne0tBAcNcW1mk4Aj8UIT1zjzZZXQCto2uD3C7o3NMbn2wILXebID32S5ItgcCNoO0W23HFSmq+EdBYcnSyk6w1td7ANW/Otqkkuts3XsuxlrIkGU6cV2TyHOcLuaLAuI2gj0ZRs6e5Up4L9pq0+EYv1doZzpuPDuPd5JfJmZh596+rT1LufsjkPp8GuPrcDv60syLGxwPA4HDaEKpHIYzcLS1tFHWR5HeB4KxoK9Jd5iZ96+rT1LufgI5D6fBrj63A70wgU1Y8PFwueVVLJSyGOQeh5LJK4md2V/i1HK/Y62qz6T+aO7E9i7btiUmk3L/K1AgYeZD53AyOH8Iw6yV4mfkZdT4bSmpqGt3DU8goYupmxk3l6yGPcXgu+iznHwt2rlpjaKcjf9yocP8ALj7MXnvsOxLom5ngLd4lUCmp3P37BzKZACFkITdc0WLKP57ZA+NUrmgXkbz4/pAeb2i47lIV5eF8cA4WKkikdE8PbtGqrla2B27+tbOTcoPgmZLGbOYQRwPFp6CpbpIzY5KX4xGPJyHn29F5324O8etQlJ3tMbrLpVPPHWQB41BFiPMJ+5DyyyqhZLGcHDEb2ne08CCukkfmfnU6ilxuYX25Ro3cHjpHDeE56OrbIxr2ODmuF2kbCEzhlEje9YTEqB1HLb6TsK2ULAWVMliiGln5Frfqx9tirDmrk2KorYIZ5OSikka178BYHpOAJ2XOy6s9pZ+Ra36sfbYqqZPoXzSsiiaXyPIa1rdridgQhPvLmhXJUdNK8SyRlsbnCR0zXNBDSQSLYg8N+5JrMjI0NVXwQVEnJRPcQ5wIBwaSGgnAEmwueK7FbofypFG+R1NzWAudqvjcbDEkNDrnsUXyTkqWqmZDAwySPNmtFrnC+JOAFgTclCE7M8NDmTKehnlZLJG+ONzml0rXAuaLhpba5ucMMcUrNHOb0FblCOCqkMcbg43Ba0uc0XDA52AJ+5bWVNEmUqeF80tPaNgLnFr43kAYk6rTewUfyJkOarmbBTsMkjrkNFhgMSSSQAABtKEJw5/aJMm0mT5p4pZGSMF2a0oeHOvYR6trkm+7YlvmFn/NkyfXZzoXW5WEnB4G8cHjcV9cs6Lco0kLppqfVjZ5zmujfqjZchpvbpUR3oQrR57ZjidpqKdtpbXezZyg23tuf4pXltsDcEYEHd0HpVh4BzG9TfAKFZ85i8veeAeV9NotaQDf9PxVOeC/aatPhOL9XaCY9nceHcUrEy8xM/NfVp6l3P2RyH0uDHH1uB3paFpBscCMCDgQRuI3FCpxyGM6LTVtFHWR5XeB4J1555zikpyQRyr7tjHTvcRwHjZJVziSSTcnEk7STtPevvW5QkmcHSvc8hoaC7GzRsH/AL3rXXqWUyFQ4Zh4oo7HVx2lbGT6F00rImC7nkNHbtJ6AMexPnJOTWwQMiZg1jQOnpJ6SblQ3RrmvybPjMgs94tGDtaw7+t3gp8ArlNHlFystjlaJ5eqZ8rfPevSEIVpIULBCyhCFrV1C2WN0bwHMcCHA7wUkc6c2n0cxY65Y65jf6w4H2hhfvT3XNy3kWOpidHKLtOw7HNO5zTuIUM0QkHemmGYi6ik11ado/YSCUizRzxfRu1Td8JPOZvb7TOno3rTzjzblo5NV4u031JAOa4X9zrbQuQlgLo3d63j2w1sOtnNP94FWDyXlSOojEkTg5p3jd0Ebj0LcukBkbLktK/Xhdb1mnFruhzd/imhm7pFgns2S0MvBx5jj7L9nYbJhFUNfodCsVX4NNTdpnab+RzCzpZ+Ra36sfbYqtZFytJS1Ec8R1ZI3BzSRcX2WI3gi4VxcrZNjqqeSGUa0crS1wBtgd4I37D2JVyfBvpyTq1c4G4FkZsOsWv3Kykih1f8ICvlifHqUzNZpbrsZJrN1gQS3WkIvjwUFzczhloqmOogIEkZNtYXBBFi1w3gjBOn8myD53N+zZ+KPybIPnc37Nn4oQoXlnTzXVEEkJZTxtkaWOcxkmsGuFnAa0hGIuL2UOzVzomyfUtqINXXAc2zxrNc121pGHR3Jy/k2QfO5v2bPxR+TZB87m/Zs/FCFBs49N9bWU0lO9lPGyQarjG2TW1b4tBe8gX42S8sn5+TZB87m/Zs/FbWTfg7UscrXyTzStaQTGWsYHWN7FwubcbY9KEJq0x5jeoeAXt68STtY0ucQ1o2kkADrJUGzk0nxsBZSgSP/OEeTHVvcfcvDntZtVmmpJql2WJt/IcytPSbkKBo5cObHM612fnfaAGwjediXa+9bXSTPMkri959I7ezcOoYL4JVK8OdcBdEoKZ9PCI3uzEf1vDvQpbmHmgaqQSyjyDDsP8AiOHoj2ePVZfDM7Mp9Y4PeC2AHF2wvt6LDw4uThpKRsbAxgDWtADWjAADBWIIbnM7Yk+MYsI2mCE9reeHv5L7RtsMMF6WAspgsUhCEIQhCEIQhYIWUIQtLKWS4543RytD2naD4g7j0pT505gS013xXlh4jF7B7TRtHtC/SnLZeXNUUkTZBqmFFiEtG7sajeN3sq5LBCcGcejqCou+PyMh3tHMJ9pn3iyXGWc0qmmuZIyWfnGc5nadre0dqXSQOYttR4tT1WgNncD+uKxkjOyppsI5Dq+o/ns7js7CFM8maWm4CeEg+tEdYfquxHelqhfGTPZsK91GGU1Rq9uvEaH38U7KPP8Ao5Nk7Wk7pAWH/cLe9dWHLML/ADZonfRe0+BVflgtHAKcVbt4Sp/RyI/I8jnY+isR8dZ67P1h+K1psvwM8+eFvXI3wukBqjgEAL6as8FGOjbd8h+3unRWaRqOPZLyh4Rtc732AUayppacQRTwhvtym57GNPiUvUKN1S87NFehwKkj1cC7mfS37W/lTLs9SbzSOfwbsaOpowWghSTImYNTUWJbyMZ9OQWJHQzafcoWhzzpqmb5IKRnaIaPt9hvUca25AAuTsAxJ6gp5mpo1c8iSrBa3aItjnfTO4dG3qUvzezLp6SxaNeTfI+xd+iNjR1KQtGCux01tXLKV+OukBjp9Bx3+3mvEMIaA1oDWjAACwAG4BfVYssq4syhCEIQhCEIQhCEIQhCEIQhCEIQheS1ekIQo7lXMaknuXRBrj6UfMPuwPaFFq7REdsM/ZK3+Jh+5MtCidEx20K/BiVVBox5twOo/KTFTo1rWbI2PHsPb4OsVzpM0Kxu2ml7G63gSnxZedRQmkZuJTNnSKpHzNafA+qQv/xer+bT/s3fgvvFmXWu2U0nbZviU89RAavnwjeK9npHPuY38pP0ujCsf5wjj+k+/uYPvXeoNETRjPM53sxgMH6zrlMMLKkbTxjcqcuN1kn1W5D97Vx8lZqU1NjFC0O9c85/6zsV1wFlCnAAFglL3ukOZ5JPehCEL6vCEIQhCEIQhCEIQh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5604" name="AutoShape 6" descr="data:image/jpeg;base64,/9j/4AAQSkZJRgABAQAAAQABAAD/2wCEAAkGBhQSEBQUEhQUFBQWFxQXFRUUFxYUFRcYFRUXFBgVFhQXHCYfGBokGRcUHy8gJCcpLCwsFx4xNTAqNSYrLCkBCQoKDgwOGg8PGi0lHyQsLCopLS0tLCwsLSosLCwsLDQsKSwsLiwpLSwsLCwsLCwqLCwpLSwvLCwvLCwsLCwsKv/AABEIAM8AyAMBIgACEQEDEQH/xAAcAAACAgMBAQAAAAAAAAAAAAAABwYIAQQFAgP/xABOEAABAwIBBwcGCQkHBAMAAAABAAIDBBEhBQYHEjFBURMiYXGBkbEjMkJSYqEIFDVUcnOywdEYU4KSk6PC0vAXJENjdKKzFTPD4RYlg//EABsBAAIDAQEBAAAAAAAAAAAAAAAFAwQGBwIB/8QANREAAQMCAwQIBwABBQAAAAAAAQACAwQRBRIhMUFRcQYTImGBsdHhFDJCkaHB8DMjJDRS8f/aAAwDAQACEQMRAD8AeKEIQhCEIQhCEIQhCFguWllHLEVO3WmkbGN2sbE9Q2nsRey+taXGzRcrdui6X+VdK8Ywp4nSH1n8xvd5x9yi1fpErJdkgiHCNoH+43KruqGNTmDA6uXUjKO/02p0ly+ElfG3znsHW4DxKQNTlSaTz5ZHfSe4+69lqlo4DuUJq+ATJnRs/XJ9h7qwn/WIPz0X67PxX2iq2O81zT1EHwVddUcAgYbMF8+LPBez0bbbST8e6sfdF1X6ky5URf8Abnlb1PdbuOC71BpMq4/PLJh7bdU/rNUjapp2hU5ej1Q35HA/g+n5TjusqEZI0pU8lhM10DuJ57P1hj3hS+mrWSND43B7Tsc0gjvCste13ylJJ6WanNpWkeX3WwhY1llelXQhCEIQhCEIQhCEIQhCEIQhCwShCCtasr2RML5XNYxu1zjYLmZy51xUbLvOs93mRjzndPQOlKDLucU1W/WldgPNYPMZ1cT07VBLOI9N6b4dhUtYc2xvHjyUtzj0oucSykGqPzrxzj0tYdg6SoJVVT5Hl8jnPedrnEk953dC+S+kEDnuDWNLnHY1oJJ7AlrpHSHVbemo4KRvYFu87fuvmhTXI2i6aSxncIW+qLOk/Ad/YpnkzR/RxW8lyh9aU6/u2e5Sspnu7lRqMbpYdGnMe71/9SZhhc82a1zjwaC49wXRizYq3ebTTH9AjxsnvBTNYLMa1o4NAaO4L6WU4pBvKUv6SPv2Ix4kn0SJOZtb82l7h+K15s3alnnU8w//ADcfAJ/WRqr78I3iox0jm3sH591XF4INiLHgcD3IVhqvJ8cgtIxjxwe0O8VGMqaNKSW5Y10LuMZ5v6hwUbqVw2FX4ekcTjaVpHLX0KUC28m5Xmp360MjmHfbYfpN2HtXfy1o4qYLuYBOwb2eeOuM/ddRUjcR1g/eD96rOa5h10TuKeCrZ2CHD+2hM/NzSex9mVQEbvzgvyZ+kNrPDqU8jlBAIIIOIIxBvvB3quikOa+ektGQMXw3xjJ2X3sO4+5Woqm2j0gr8BBBfTaH/ru8OHJO1ZXPyPlmOpjEkTtZp7CDva4biugrwIOoWQc0tOVwsQhCEL6vKEIQhCEIWChCLqO5351soo74Oldfk2fxO4NHv2Ldzgy4ykgdK/dg0b3OOxo/rikhlXKj6iZ0spu53cBuaBuACrzy5BYbU7wnDfi353/IPz3LzX175pHSSuLnu2k+AG4dAWuhCWHiVvmtDRlA03KS5rZiy1dnu8nD65HOd9AHb17OtNXI2bsNKzVhYG4YuOL3fSdv8FFMws+RIG09QQJBYRv2B9tjTuDuHFT3WTKBjA27VgcXqap0pjm0A2AbOfevSW+mTSHLk2KFlNqiaYvOu9usGsj1b2acCSXDbwKZF0hfhJygz0bQRcRzEjeAXMsSOmx7lZSRMzRbnk7KVAJpABK17o5NXBpc0A6wG67XDBS9Kf4Oco/6bO24JFS4kXxAMcdiRuvY9xTYQhCEIQhCEIQheCFwM4sy4KsEubqybpGWDv0vWHWpEsEL45ocLFSRSvidnjNikRnDmvNRvtILtJ5sjfNd0dB6D71yFYauoGSsLJGhzHCxa7EH+uKUGeWZbqN2uy7oCcHbSwnANcfByXTQZNW7FtcLxhtRaKbR247j6FcvN/OCWklD4zhhrs9F44HgeB3J0ZCy1HVQiWI4HAje1w2tPSkIuzmtnI+jm1xcxusJGesOIHrDcV8hmyGx2KTFsLbVN6yP5x+eaerSsrXoqxsrGvYdZrgC0jeDvWwmawZFtChCEIXxC8SOsF6uohpIy/yFLybD5Sa7RbaGgc8+8DtXlzsouVNBC6eQRt2lQLPjOT43UHVPko7tj4Hc5/bu6OtR1C6mbeQ3VdQ2IYDznu4MBxPXuHSlBvI7mulMZFRQW2NaF98mZnzz0z5423a3zW+lJbztXq9/jxCP6+4jcVYWmpGxsaxgDWtADQNgAUJz6zE5XWnp2+U2vYPT9oe14q1JTWbdu1IKLHusmLZtGk6HhzSwBTPzFz65W0FQfKbGSH0/ZcfX8UsD/W7sI4oBVaOQxm4TuuoY6yPK7buPBWNuqx6enf8A3L/qofspu5kZ88sBT1DrS2tHJ6+4A7g8buPWkzpZzUq6WrMlTI+oZIfJVDtrgBhG+2DXAbt+0b7NWPDxcLnlTTSU0hjkGvmpZ8Gt3lq0f5cOHU9/4lPpUuyRnDUUpcaaaSEuADjG4tvbEXsun/aPlL57U/tHL2qyt+hVA/tHyl89qf2jkf2j5S+e1P7RyEK36xdVB/tHyl89qf2jls5O0o5Sika/43M/VIJZI7XY4DEtc07ihCtsheIn3APEX78V7QhC16qlbI1zHtDmuBDmnEEHAhbCwQhGzYkfnhmu6jmsLmJ9zG495Yeke8Lgp95w5EZVU74nYXxa7e1w2OCRNZSOikdG8Wewlrh0jh0b+1K54shuNhW/wfEPio8j/mb+RxU30ZZz6j/ish5r7mI8HbSzqO3rvxTRBVdI5C1wc02cCCDwIxB/rgnpmvloVVMyX0iLPHB7cHDvxVmmkzDKdyS49RdU8Ts2O28/ddlCEK2s0vBSSz5yv8YrZCDdsfk2dTTie1103c4so8hSzS72scR1nBvvISDud+3f1/0SqVW7QNC1PR2nu90x3aDnvQm9o2yDyNLyrhz5rOPEMHmDxPalfkLJvxipii9dwB+iMXHuv3p/RRhoAGAAsBwA2BeaVlzmVjpDVWa2Ab9Ty3LKwWr2hX1jkv8APvMTlLz07fKYl7B/icXN4P8AFLAj+vx6VYx4UDz6zE5W89O3yu18Y2SdLfb8VSngv2mrUYRi/V2gnOm48O49yV6YGb+cEOUIDQ14D9carHuw1+HO9GQbnb0vyP693igKpHIYzcLSVtFHWR5XeB4f3BTMfBzovnFV+6/kWfycKL5xVfuv5F2sxM++U1aeod5TZHIfT4NcfX8VP2uTVjw8XC55VU0lNIY5Br58kpvycKL5xVfuv5Efk4UXziq/dfyJtoXtVkpD8HGjthUVX7r+RIbLmTfi9VPBfW5KSSPW2X1HFt7dNldMqnefXypW/wCpqP8AkchCuBTeY3qHgF9V8qbzG9Q8AvqhCEIQhCwQlppVyFYsqWjbZkn8Dvu7kyyudl3JoqKeSI+m0gX3Ha099lHKzO2yu0FSaadsn35b0glOdFeV9Sd8BOEg12j2m4Hvb9lQdzSCQcCDY9YwPvW1kivMFRFKPQe1x6r2cO66VxOyPBXQK6D4mncziNP0rBhC8xyXAI2HFCcLmShmlSs1KNrB/iSNB6mgvPgEpkwtLs3Op2dEjvst/FL1Kqk3kXQMCjy0YPE3/Sm2imh1qmSQ/wCGyw+k82+yHd6bAUD0S01qaV+90tuxrR95KngV6nFowsrjEmesf3aLKEIU6UrFlgtXpCEJf585i8rrT048rtewYCTpHt+KWBHH+uzd/wCk9c68uCio5akt1xEGuLQbEjXa02PGxUKy5kOHKMArsnkPLxdzW4F9toI9GUbCN/delPBftNWowjF+rtBOdNx4dxS/TOzFz75TVp6h3lNkch9Pg1x9bhxSxtx2793u3IuqkchjNwtLW0MdZHldt3Hh/cFY0OXpL7MTPrlNWCpd5TZHIfTt6LuDunf1pgApqx4eLhc7qaaSmkMcg18+SCqd59fKlb/qaj/kcriFU7z6+VK3/U1H/I5e1WVwKbzG9Q8AvqvlTeY3qHgF9UIQhCEIQV4K9ryWoQkdnvQ8lXztAsHODx1PGsffdcNTjSzT2qonetFb9Vx/mCg6USjK8hdLw2TrKVjjw8tE88zazlaGB+/UAPWzmHwQuToumvQ29WR47zf70JpGbsBXPa1nV1D2DcSo3pad/eoR/lfxuUGU60ts/vMJ4xH3PP4qCpZP/kK3+Ef8OP8At5Tf0XMtQDpkk8bKXhQ7RZJegtwkkHvB+9TEJlF8gWExC/xMl+JWUIQpFSQhCEIUQ0s/Itb9WPtsVeNH2f8ANkyfWbd8L7CaK+Dh6zeDxuPZvVh9LPyLW/Vj7bFU0FCFZHLmQ4cpU4rsnuDi4Xe0YF/EEejKOB29qgFuziOHR0KMaP8ASDNkyfWZd8LyBNCTg4es3g8bj2FOjLeQ4cpU4rsnkPLhdzBYa5G0EejIOG9U54L9pq1GEYv1doJzpuPDml8mbmLn3ymrT1LufsjkPp8Gu9rp39aWRG44EbQe5CpxyOjNwtJW0UdZHld4HeFONIWkfKGS5rGmp3wPJ5Gbytjv1HjWweANmwjEb7V9yjXunmkmkN3yPc9xGA1nkuNhwuVYrN3OGKugNDlAB4eNVr3Ya/AF3oyCwIcNtkndImjqXJk+N307yeRltt9h+4PA7wLjfZqx4eLhc8qaWSmkMcg91aym8xvUPAL6r5U3mN6h4BfVe1WQhCEIQhCChCWml9nOpj9aPsJdph6XpOfTN6JT3lgS8Sqo/wAhXQ8Fv8Gzx8009Ep/usw4S/8AjahetErP7pKeMx9zGhCYwH/TCx2KH/dyW4rQ0u02FO/pkYe0NcPByXKb2k6j16EuG2N7H9nmn3OShVCpFn3WswGQPpA3gSP77pmaJKryU8fqva7sc238JTDCT+jDKHJ1pYTYSsLf0m88e7WTfCuU5vGFmMaiMdW7vsVlCEKdKEIQhCFENLPyLW/Vj7bFUwq2eln5Frfqx9tiq9m7kN1ZVRU0ZAdK4NBdgBvJPUAcN6ELmgqV5gZ/zZMn1mc+F9uVhvg4es31Xjce9TjKXwc5Y4XvZVse5rS4NMTmA2BJGtrG2zDBLXNTNt9fVxU0bgwyE852wBrS4m2/AbBtQhPvLeRIcpU4rsnkOLgS5ow1yNoLfRlG8b/FfEWwOBGBB2g8CNxUyyBo+q8htlqYaps8TWl81O5hjEjGAucWu1yGyBoNjsOw4Fb+Wshw5SpxXZPIcXC7mDAvI2hw9GUbCN/TgqU8F+01afCMX6u0E503Hhz7kvlP83c4oq6E0OUAHh41Wud6fAF3oyDc7o4qAEWwOBGBBwII3EcUXVSOQsNwtLW0UdZHld4HgrFxNsAOAA7sF9EvMxM/NfVp6l3P2RyH0/Zd7XA7+tMFpTVjw8XC55VUslNJ1cg9+S9IQhe1WQsErJXgoQlLpUq9asY31Ih3ucXeFlDV1M6a/lqyd4xBeWt6mcweC5RKTynM8ldNoIzFTMaeHunFoyp9WgYfXfI7/dYeCF2M26HkaSCM7Wxtv1kXPvJWU2jGVoC53VP62d7+JK2cqUYmhkjOx7HN7xZV+liLXFrsHNJB6wbHwViyUndJGR+RrDIBzJhrfpNsHjwPaVVqmXaHJ50eqMkroT9Wo5hRugrDFKyRu1jmuHYdnaMO1WAoaxssbHsN2vaHDqIuq8Apm6Lcva0bqZxxZzo+lh2gdRPvUdM+xynemHSCkzxiZv07eR90wkLyF6TBYpCEIQhRDSz8i1v1Y+2xVRppnMeHMJa8EFpaSHAjYQRjdWu0s/Itb9WPtsVYc18tCkrIKgsEgie1+ocA63TuO8HiAhC7WUc5sruieJpq3kiLP1xI1pB3EkbFGaGeSORroS5sgI1CwkODtnNtjdO7K3wh6eSnkYyklLnsc0CRzNTnNI51iSRjstj0JS5l5xigroakxiURk3YcCQWlt2nc4XuEIW/lbOPKz4XNqZawxHB4kEgYb7nEgC3QV60e59T5OqQYg6SN5AkgFzrjYC0bnjcezYmBnRp+p6ijnhjpZdaWN0Y5VzNQa4ILiASSRe46QEtdH+dgydXMqXR8q0Ne0tBAcNcW1mk4Aj8UIT1zjzZZXQCto2uD3C7o3NMbn2wILXebID32S5ItgcCNoO0W23HFSmq+EdBYcnSyk6w1td7ANW/Otqkkuts3XsuxlrIkGU6cV2TyHOcLuaLAuI2gj0ZRs6e5Up4L9pq0+EYv1doZzpuPDuPd5JfJmZh596+rT1LufsjkPp8GuPrcDv60syLGxwPA4HDaEKpHIYzcLS1tFHWR5HeB4KxoK9Jd5iZ96+rT1LufgI5D6fBrj63A70wgU1Y8PFwueVVLJSyGOQeh5LJK4md2V/i1HK/Y62qz6T+aO7E9i7btiUmk3L/K1AgYeZD53AyOH8Iw6yV4mfkZdT4bSmpqGt3DU8goYupmxk3l6yGPcXgu+iznHwt2rlpjaKcjf9yocP8ALj7MXnvsOxLom5ngLd4lUCmp3P37BzKZACFkITdc0WLKP57ZA+NUrmgXkbz4/pAeb2i47lIV5eF8cA4WKkikdE8PbtGqrla2B27+tbOTcoPgmZLGbOYQRwPFp6CpbpIzY5KX4xGPJyHn29F5324O8etQlJ3tMbrLpVPPHWQB41BFiPMJ+5DyyyqhZLGcHDEb2ne08CCukkfmfnU6ilxuYX25Ro3cHjpHDeE56OrbIxr2ODmuF2kbCEzhlEje9YTEqB1HLb6TsK2ULAWVMliiGln5Frfqx9tirDmrk2KorYIZ5OSikka178BYHpOAJ2XOy6s9pZ+Ra36sfbYqqZPoXzSsiiaXyPIa1rdridgQhPvLmhXJUdNK8SyRlsbnCR0zXNBDSQSLYg8N+5JrMjI0NVXwQVEnJRPcQ5wIBwaSGgnAEmwueK7FbofypFG+R1NzWAudqvjcbDEkNDrnsUXyTkqWqmZDAwySPNmtFrnC+JOAFgTclCE7M8NDmTKehnlZLJG+ONzml0rXAuaLhpba5ucMMcUrNHOb0FblCOCqkMcbg43Ba0uc0XDA52AJ+5bWVNEmUqeF80tPaNgLnFr43kAYk6rTewUfyJkOarmbBTsMkjrkNFhgMSSSQAABtKEJw5/aJMm0mT5p4pZGSMF2a0oeHOvYR6trkm+7YlvmFn/NkyfXZzoXW5WEnB4G8cHjcV9cs6Lco0kLppqfVjZ5zmujfqjZchpvbpUR3oQrR57ZjidpqKdtpbXezZyg23tuf4pXltsDcEYEHd0HpVh4BzG9TfAKFZ85i8veeAeV9NotaQDf9PxVOeC/aatPhOL9XaCY9nceHcUrEy8xM/NfVp6l3P2RyH0uDHH1uB3paFpBscCMCDgQRuI3FCpxyGM6LTVtFHWR5XeB4J1555zikpyQRyr7tjHTvcRwHjZJVziSSTcnEk7STtPevvW5QkmcHSvc8hoaC7GzRsH/AL3rXXqWUyFQ4Zh4oo7HVx2lbGT6F00rImC7nkNHbtJ6AMexPnJOTWwQMiZg1jQOnpJ6SblQ3RrmvybPjMgs94tGDtaw7+t3gp8ArlNHlFystjlaJ5eqZ8rfPevSEIVpIULBCyhCFrV1C2WN0bwHMcCHA7wUkc6c2n0cxY65Y65jf6w4H2hhfvT3XNy3kWOpidHKLtOw7HNO5zTuIUM0QkHemmGYi6ik11ado/YSCUizRzxfRu1Td8JPOZvb7TOno3rTzjzblo5NV4u031JAOa4X9zrbQuQlgLo3d63j2w1sOtnNP94FWDyXlSOojEkTg5p3jd0Ebj0LcukBkbLktK/Xhdb1mnFruhzd/imhm7pFgns2S0MvBx5jj7L9nYbJhFUNfodCsVX4NNTdpnab+RzCzpZ+Ra36sfbYqtZFytJS1Ec8R1ZI3BzSRcX2WI3gi4VxcrZNjqqeSGUa0crS1wBtgd4I37D2JVyfBvpyTq1c4G4FkZsOsWv3Kykih1f8ICvlifHqUzNZpbrsZJrN1gQS3WkIvjwUFzczhloqmOogIEkZNtYXBBFi1w3gjBOn8myD53N+zZ+KPybIPnc37Nn4oQoXlnTzXVEEkJZTxtkaWOcxkmsGuFnAa0hGIuL2UOzVzomyfUtqINXXAc2zxrNc121pGHR3Jy/k2QfO5v2bPxR+TZB87m/Zs/FCFBs49N9bWU0lO9lPGyQarjG2TW1b4tBe8gX42S8sn5+TZB87m/Zs/FbWTfg7UscrXyTzStaQTGWsYHWN7FwubcbY9KEJq0x5jeoeAXt68STtY0ucQ1o2kkADrJUGzk0nxsBZSgSP/OEeTHVvcfcvDntZtVmmpJql2WJt/IcytPSbkKBo5cObHM612fnfaAGwjediXa+9bXSTPMkri959I7ezcOoYL4JVK8OdcBdEoKZ9PCI3uzEf1vDvQpbmHmgaqQSyjyDDsP8AiOHoj2ePVZfDM7Mp9Y4PeC2AHF2wvt6LDw4uThpKRsbAxgDWtADWjAADBWIIbnM7Yk+MYsI2mCE9reeHv5L7RtsMMF6WAspgsUhCEIQhCEIQhYIWUIQtLKWS4543RytD2naD4g7j0pT505gS013xXlh4jF7B7TRtHtC/SnLZeXNUUkTZBqmFFiEtG7sajeN3sq5LBCcGcejqCou+PyMh3tHMJ9pn3iyXGWc0qmmuZIyWfnGc5nadre0dqXSQOYttR4tT1WgNncD+uKxkjOyppsI5Dq+o/ns7js7CFM8maWm4CeEg+tEdYfquxHelqhfGTPZsK91GGU1Rq9uvEaH38U7KPP8Ao5Nk7Wk7pAWH/cLe9dWHLML/ADZonfRe0+BVflgtHAKcVbt4Sp/RyI/I8jnY+isR8dZ67P1h+K1psvwM8+eFvXI3wukBqjgEAL6as8FGOjbd8h+3unRWaRqOPZLyh4Rtc732AUayppacQRTwhvtym57GNPiUvUKN1S87NFehwKkj1cC7mfS37W/lTLs9SbzSOfwbsaOpowWghSTImYNTUWJbyMZ9OQWJHQzafcoWhzzpqmb5IKRnaIaPt9hvUca25AAuTsAxJ6gp5mpo1c8iSrBa3aItjnfTO4dG3qUvzezLp6SxaNeTfI+xd+iNjR1KQtGCux01tXLKV+OukBjp9Bx3+3mvEMIaA1oDWjAACwAG4BfVYssq4syhCEIQhCEIQhCEIQhCEIQhCEIQheS1ekIQo7lXMaknuXRBrj6UfMPuwPaFFq7REdsM/ZK3+Jh+5MtCidEx20K/BiVVBox5twOo/KTFTo1rWbI2PHsPb4OsVzpM0Kxu2ml7G63gSnxZedRQmkZuJTNnSKpHzNafA+qQv/xer+bT/s3fgvvFmXWu2U0nbZviU89RAavnwjeK9npHPuY38pP0ujCsf5wjj+k+/uYPvXeoNETRjPM53sxgMH6zrlMMLKkbTxjcqcuN1kn1W5D97Vx8lZqU1NjFC0O9c85/6zsV1wFlCnAAFglL3ukOZ5JPehCEL6vCEIQhCEIQhCEIQhC/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5605" name="Picture 8" descr="http://www.mobiset.ru/photos/2009/february/06/vred_telephone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943225"/>
            <a:ext cx="23812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71438" y="260350"/>
            <a:ext cx="8929687" cy="1143000"/>
          </a:xfrm>
        </p:spPr>
        <p:txBody>
          <a:bodyPr/>
          <a:lstStyle/>
          <a:p>
            <a:pPr algn="ctr" eaLnBrk="1" hangingPunct="1"/>
            <a:r>
              <a:rPr lang="ru-RU" sz="4500" b="1" i="1" smtClean="0">
                <a:solidFill>
                  <a:srgbClr val="002060"/>
                </a:solidFill>
              </a:rPr>
              <a:t>Электросмог- реальность 21 века!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57350"/>
            <a:ext cx="640873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88419" y="188640"/>
            <a:ext cx="37326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Оборудование 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16386" name="TextBox 8"/>
          <p:cNvSpPr txBox="1">
            <a:spLocks noChangeArrowheads="1"/>
          </p:cNvSpPr>
          <p:nvPr/>
        </p:nvSpPr>
        <p:spPr bwMode="auto">
          <a:xfrm>
            <a:off x="1000125" y="1046163"/>
            <a:ext cx="24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 </a:t>
            </a:r>
          </a:p>
        </p:txBody>
      </p:sp>
      <p:sp>
        <p:nvSpPr>
          <p:cNvPr id="16387" name="Прямоугольник 9"/>
          <p:cNvSpPr>
            <a:spLocks noChangeArrowheads="1"/>
          </p:cNvSpPr>
          <p:nvPr/>
        </p:nvSpPr>
        <p:spPr bwMode="auto">
          <a:xfrm>
            <a:off x="355600" y="835025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>
                <a:solidFill>
                  <a:srgbClr val="002060"/>
                </a:solidFill>
                <a:latin typeface="Constantia" pitchFamily="18" charset="0"/>
              </a:rPr>
              <a:t>Вода; одноразовые стаканчики 0,5л; сено; сухие дрожжи; корки бананов; цифровой микроскоп; индикатор ЭМП «Импульс»; сотовые телефоны; радиопередатчик.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3" y="2035175"/>
            <a:ext cx="45148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3284538"/>
            <a:ext cx="4471988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867150"/>
            <a:ext cx="41433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86050" y="4000504"/>
            <a:ext cx="410830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Paramecium caudatum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1428750" y="0"/>
            <a:ext cx="5786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Constantia" pitchFamily="18" charset="0"/>
              </a:rPr>
              <a:t>Методика исследования</a:t>
            </a:r>
            <a:endParaRPr lang="ru-RU" sz="320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285750" y="642938"/>
            <a:ext cx="88582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B1E23"/>
                </a:solidFill>
                <a:cs typeface="Times New Roman" pitchFamily="18" charset="0"/>
              </a:rPr>
              <a:t>Инфузории  систематически подвергались воздействию ЭМП  радиопередатчика и сотового телефона. Для сравнения наблюдалась контрольная группа инфузорий.</a:t>
            </a:r>
          </a:p>
          <a:p>
            <a:pPr algn="ctr"/>
            <a:r>
              <a:rPr lang="ru-RU" sz="2800">
                <a:solidFill>
                  <a:srgbClr val="0B1E23"/>
                </a:solidFill>
                <a:cs typeface="Times New Roman" pitchFamily="18" charset="0"/>
              </a:rPr>
              <a:t>Активность инфузорий определялась</a:t>
            </a:r>
          </a:p>
          <a:p>
            <a:pPr algn="ctr"/>
            <a:r>
              <a:rPr lang="ru-RU" sz="2800">
                <a:solidFill>
                  <a:srgbClr val="0B1E23"/>
                </a:solidFill>
                <a:cs typeface="Times New Roman" pitchFamily="18" charset="0"/>
              </a:rPr>
              <a:t> по количеству пересечений  </a:t>
            </a:r>
          </a:p>
          <a:p>
            <a:pPr algn="ctr"/>
            <a:r>
              <a:rPr lang="ru-RU" sz="2800">
                <a:solidFill>
                  <a:srgbClr val="0B1E23"/>
                </a:solidFill>
                <a:cs typeface="Times New Roman" pitchFamily="18" charset="0"/>
              </a:rPr>
              <a:t>за определённый промежуток времени</a:t>
            </a:r>
            <a:r>
              <a:rPr lang="ru-RU" sz="2800">
                <a:cs typeface="Times New Roman" pitchFamily="18" charset="0"/>
              </a:rPr>
              <a:t>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5094" y="2406651"/>
            <a:ext cx="4111512" cy="923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Опыт №1 «»</a:t>
            </a:r>
          </a:p>
        </p:txBody>
      </p:sp>
      <p:pic>
        <p:nvPicPr>
          <p:cNvPr id="18434" name="Рисунок 2" descr="P10605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85725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 descr="P10605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989138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P10605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286000"/>
            <a:ext cx="30718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P106051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4143375"/>
            <a:ext cx="32861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95625" y="0"/>
            <a:ext cx="60483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61214"/>
                </a:solidFill>
              </a:rPr>
              <a:t>Опыт №1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61214"/>
                </a:solidFill>
              </a:rPr>
              <a:t>Воздействие ЭМП на культуру инфузории.</a:t>
            </a:r>
            <a:r>
              <a:rPr lang="ru-RU" b="1">
                <a:solidFill>
                  <a:srgbClr val="061214"/>
                </a:solidFill>
              </a:rPr>
              <a:t> </a:t>
            </a:r>
            <a:r>
              <a:rPr lang="ru-RU" sz="3200" b="1">
                <a:solidFill>
                  <a:srgbClr val="061214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549275"/>
            <a:ext cx="4011612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5888"/>
            <a:ext cx="42640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213100"/>
            <a:ext cx="4389438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5151438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7756" y="3556000"/>
            <a:ext cx="407538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Воздействие ЭМП на культуру инфузории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2" name="Group 42"/>
          <p:cNvGraphicFramePr>
            <a:graphicFrameLocks noGrp="1"/>
          </p:cNvGraphicFramePr>
          <p:nvPr/>
        </p:nvGraphicFramePr>
        <p:xfrm>
          <a:off x="571500" y="857250"/>
          <a:ext cx="7929563" cy="5499100"/>
        </p:xfrm>
        <a:graphic>
          <a:graphicData uri="http://schemas.openxmlformats.org/drawingml/2006/table">
            <a:tbl>
              <a:tblPr/>
              <a:tblGrid>
                <a:gridCol w="1320800"/>
                <a:gridCol w="1057275"/>
                <a:gridCol w="1057275"/>
                <a:gridCol w="1058863"/>
                <a:gridCol w="1057275"/>
                <a:gridCol w="1057275"/>
                <a:gridCol w="1320800"/>
              </a:tblGrid>
              <a:tr h="1303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пересечений за 1 минуту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9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</a:tr>
              <a:tr h="139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</a:tr>
              <a:tr h="139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0"/>
            <a:ext cx="697176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Контрольные образцы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42925" y="885825"/>
            <a:ext cx="1343025" cy="128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46" name="Group 42"/>
          <p:cNvGraphicFramePr>
            <a:graphicFrameLocks noGrp="1"/>
          </p:cNvGraphicFramePr>
          <p:nvPr/>
        </p:nvGraphicFramePr>
        <p:xfrm>
          <a:off x="285750" y="1125538"/>
          <a:ext cx="8429625" cy="5329237"/>
        </p:xfrm>
        <a:graphic>
          <a:graphicData uri="http://schemas.openxmlformats.org/drawingml/2006/table">
            <a:tbl>
              <a:tblPr/>
              <a:tblGrid>
                <a:gridCol w="1404938"/>
                <a:gridCol w="1123950"/>
                <a:gridCol w="1123950"/>
                <a:gridCol w="1123950"/>
                <a:gridCol w="1123950"/>
                <a:gridCol w="1123950"/>
                <a:gridCol w="1404937"/>
              </a:tblGrid>
              <a:tr h="164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пересечений за 1 минуту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12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</a:tr>
              <a:tr h="1312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0"/>
            <a:ext cx="885828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Образцы, подвергшиеся воздействию ЭМП от радиопередатчика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271463" y="1285875"/>
            <a:ext cx="1443037" cy="141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1214438"/>
          <a:ext cx="8215313" cy="48783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9228"/>
                <a:gridCol w="1095382"/>
                <a:gridCol w="1095383"/>
                <a:gridCol w="1095382"/>
                <a:gridCol w="1095383"/>
                <a:gridCol w="1095382"/>
                <a:gridCol w="1369228"/>
              </a:tblGrid>
              <a:tr h="12232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марта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№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пересечений за 1 минуту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264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44.6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264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98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41.8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0"/>
            <a:ext cx="885828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Образцы, подвергшиеся воздействию сотового телефона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71500" y="1285875"/>
            <a:ext cx="1357313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358CA3"/>
      </a:dk1>
      <a:lt1>
        <a:srgbClr val="287281"/>
      </a:lt1>
      <a:dk2>
        <a:srgbClr val="D6EDF2"/>
      </a:dk2>
      <a:lt2>
        <a:srgbClr val="A5A5A5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193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Times New Roman</vt:lpstr>
      <vt:lpstr>Wingdings</vt:lpstr>
      <vt:lpstr>Поток</vt:lpstr>
      <vt:lpstr>Поток</vt:lpstr>
      <vt:lpstr>Диаграмма Microsoft Excel</vt:lpstr>
      <vt:lpstr>Слайд 1</vt:lpstr>
      <vt:lpstr>Электросмог- реальность 21 века!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59</cp:revision>
  <dcterms:created xsi:type="dcterms:W3CDTF">2014-04-07T16:14:49Z</dcterms:created>
  <dcterms:modified xsi:type="dcterms:W3CDTF">2014-09-21T06:07:52Z</dcterms:modified>
</cp:coreProperties>
</file>