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38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D6B7117-DF2E-4529-8963-00445612E724}" type="datetimeFigureOut">
              <a:rPr lang="ru-RU" smtClean="0"/>
              <a:t>09.09.2015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03967A7-E470-4DEF-BDB4-01A057736441}"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D6B7117-DF2E-4529-8963-00445612E724}" type="datetimeFigureOut">
              <a:rPr lang="ru-RU" smtClean="0"/>
              <a:t>09.09.2015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03967A7-E470-4DEF-BDB4-01A057736441}"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D6B7117-DF2E-4529-8963-00445612E724}" type="datetimeFigureOut">
              <a:rPr lang="ru-RU" smtClean="0"/>
              <a:t>09.09.2015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03967A7-E470-4DEF-BDB4-01A057736441}"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D6B7117-DF2E-4529-8963-00445612E724}" type="datetimeFigureOut">
              <a:rPr lang="ru-RU" smtClean="0"/>
              <a:t>09.09.2015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03967A7-E470-4DEF-BDB4-01A057736441}"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D6B7117-DF2E-4529-8963-00445612E724}" type="datetimeFigureOut">
              <a:rPr lang="ru-RU" smtClean="0"/>
              <a:t>09.09.2015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03967A7-E470-4DEF-BDB4-01A057736441}"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D6B7117-DF2E-4529-8963-00445612E724}" type="datetimeFigureOut">
              <a:rPr lang="ru-RU" smtClean="0"/>
              <a:t>09.09.2015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03967A7-E470-4DEF-BDB4-01A057736441}"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D6B7117-DF2E-4529-8963-00445612E724}" type="datetimeFigureOut">
              <a:rPr lang="ru-RU" smtClean="0"/>
              <a:t>09.09.2015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03967A7-E470-4DEF-BDB4-01A057736441}"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D6B7117-DF2E-4529-8963-00445612E724}" type="datetimeFigureOut">
              <a:rPr lang="ru-RU" smtClean="0"/>
              <a:t>09.09.2015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03967A7-E470-4DEF-BDB4-01A057736441}"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6B7117-DF2E-4529-8963-00445612E724}" type="datetimeFigureOut">
              <a:rPr lang="ru-RU" smtClean="0"/>
              <a:t>09.09.2015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03967A7-E470-4DEF-BDB4-01A057736441}"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D6B7117-DF2E-4529-8963-00445612E724}" type="datetimeFigureOut">
              <a:rPr lang="ru-RU" smtClean="0"/>
              <a:t>09.09.2015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03967A7-E470-4DEF-BDB4-01A057736441}"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D6B7117-DF2E-4529-8963-00445612E724}" type="datetimeFigureOut">
              <a:rPr lang="ru-RU" smtClean="0"/>
              <a:t>09.09.2015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03967A7-E470-4DEF-BDB4-01A057736441}"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D6B7117-DF2E-4529-8963-00445612E724}" type="datetimeFigureOut">
              <a:rPr lang="ru-RU" smtClean="0"/>
              <a:t>09.09.2015</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203967A7-E470-4DEF-BDB4-01A057736441}"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827584" y="5054058"/>
            <a:ext cx="3456384" cy="1674207"/>
          </a:xfrm>
        </p:spPr>
        <p:txBody>
          <a:bodyPr>
            <a:normAutofit lnSpcReduction="10000"/>
          </a:bodyPr>
          <a:lstStyle/>
          <a:p>
            <a:r>
              <a:rPr lang="ru-RU" b="1" dirty="0"/>
              <a:t>Работу выполнили: </a:t>
            </a:r>
          </a:p>
          <a:p>
            <a:r>
              <a:rPr lang="ru-RU" dirty="0"/>
              <a:t>ученицы 11класса</a:t>
            </a:r>
          </a:p>
          <a:p>
            <a:r>
              <a:rPr lang="ru-RU" dirty="0"/>
              <a:t>Жукова Ксения </a:t>
            </a:r>
          </a:p>
          <a:p>
            <a:r>
              <a:rPr lang="ru-RU" dirty="0" err="1"/>
              <a:t>Сухинина</a:t>
            </a:r>
            <a:r>
              <a:rPr lang="ru-RU" dirty="0"/>
              <a:t> Александра </a:t>
            </a:r>
          </a:p>
          <a:p>
            <a:endParaRPr lang="ru-RU" dirty="0"/>
          </a:p>
        </p:txBody>
      </p:sp>
      <p:sp>
        <p:nvSpPr>
          <p:cNvPr id="2" name="Заголовок 1"/>
          <p:cNvSpPr>
            <a:spLocks noGrp="1"/>
          </p:cNvSpPr>
          <p:nvPr>
            <p:ph type="ctrTitle"/>
          </p:nvPr>
        </p:nvSpPr>
        <p:spPr>
          <a:xfrm>
            <a:off x="-418876" y="980728"/>
            <a:ext cx="9793087" cy="1793167"/>
          </a:xfrm>
        </p:spPr>
        <p:txBody>
          <a:bodyPr/>
          <a:lstStyle/>
          <a:p>
            <a:pPr marL="182880" indent="0" algn="ctr">
              <a:buNone/>
            </a:pPr>
            <a:r>
              <a:rPr lang="ru-RU" sz="2800" dirty="0">
                <a:latin typeface="+mn-lt"/>
              </a:rPr>
              <a:t>Исследовательская работа</a:t>
            </a:r>
            <a:br>
              <a:rPr lang="ru-RU" sz="2800" dirty="0">
                <a:latin typeface="+mn-lt"/>
              </a:rPr>
            </a:br>
            <a:r>
              <a:rPr lang="ru-RU" sz="2800" dirty="0">
                <a:latin typeface="+mn-lt"/>
              </a:rPr>
              <a:t>Создание экологической тропы в окрестностях</a:t>
            </a:r>
            <a:br>
              <a:rPr lang="ru-RU" sz="2800" dirty="0">
                <a:latin typeface="+mn-lt"/>
              </a:rPr>
            </a:br>
            <a:r>
              <a:rPr lang="ru-RU" sz="2800" dirty="0">
                <a:latin typeface="+mn-lt"/>
              </a:rPr>
              <a:t>с. </a:t>
            </a:r>
            <a:r>
              <a:rPr lang="ru-RU" sz="2800" dirty="0" err="1">
                <a:latin typeface="+mn-lt"/>
              </a:rPr>
              <a:t>Танцырей</a:t>
            </a:r>
            <a:r>
              <a:rPr lang="ru-RU" sz="2800" dirty="0">
                <a:latin typeface="+mn-lt"/>
              </a:rPr>
              <a:t/>
            </a:r>
            <a:br>
              <a:rPr lang="ru-RU" sz="2800" dirty="0">
                <a:latin typeface="+mn-lt"/>
              </a:rPr>
            </a:br>
            <a:endParaRPr lang="ru-RU" sz="2800" dirty="0">
              <a:latin typeface="+mn-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2395266"/>
            <a:ext cx="3987800" cy="264636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одзаголовок 2"/>
          <p:cNvSpPr txBox="1">
            <a:spLocks/>
          </p:cNvSpPr>
          <p:nvPr/>
        </p:nvSpPr>
        <p:spPr>
          <a:xfrm>
            <a:off x="4477668" y="5041629"/>
            <a:ext cx="3456384" cy="1674207"/>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2200" kern="1200">
                <a:solidFill>
                  <a:schemeClr val="tx2"/>
                </a:solidFill>
                <a:latin typeface="+mn-lt"/>
                <a:ea typeface="+mn-ea"/>
                <a:cs typeface="+mn-cs"/>
              </a:defRPr>
            </a:lvl1pPr>
            <a:lvl2pPr marL="457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9pPr>
          </a:lstStyle>
          <a:p>
            <a:endParaRPr lang="ru-RU" dirty="0"/>
          </a:p>
        </p:txBody>
      </p:sp>
      <p:sp>
        <p:nvSpPr>
          <p:cNvPr id="7" name="Прямоугольник 6"/>
          <p:cNvSpPr/>
          <p:nvPr/>
        </p:nvSpPr>
        <p:spPr>
          <a:xfrm>
            <a:off x="5221382" y="5218551"/>
            <a:ext cx="3725355" cy="1320361"/>
          </a:xfrm>
          <a:prstGeom prst="rect">
            <a:avLst/>
          </a:prstGeom>
        </p:spPr>
        <p:txBody>
          <a:bodyPr wrap="square">
            <a:spAutoFit/>
          </a:bodyPr>
          <a:lstStyle/>
          <a:p>
            <a:pPr lvl="0">
              <a:spcBef>
                <a:spcPct val="20000"/>
              </a:spcBef>
              <a:spcAft>
                <a:spcPts val="300"/>
              </a:spcAft>
              <a:buClr>
                <a:srgbClr val="F14124">
                  <a:lumMod val="75000"/>
                </a:srgbClr>
              </a:buClr>
              <a:buSzPct val="130000"/>
            </a:pPr>
            <a:r>
              <a:rPr lang="ru-RU" sz="2200" b="1" dirty="0" smtClean="0">
                <a:solidFill>
                  <a:srgbClr val="212745"/>
                </a:solidFill>
              </a:rPr>
              <a:t>Руководитель:</a:t>
            </a:r>
          </a:p>
          <a:p>
            <a:pPr lvl="0">
              <a:spcBef>
                <a:spcPct val="20000"/>
              </a:spcBef>
              <a:spcAft>
                <a:spcPts val="300"/>
              </a:spcAft>
              <a:buClr>
                <a:srgbClr val="F14124">
                  <a:lumMod val="75000"/>
                </a:srgbClr>
              </a:buClr>
              <a:buSzPct val="130000"/>
            </a:pPr>
            <a:r>
              <a:rPr lang="ru-RU" sz="2200" dirty="0" smtClean="0">
                <a:solidFill>
                  <a:srgbClr val="212745"/>
                </a:solidFill>
              </a:rPr>
              <a:t>учитель физики ВВК</a:t>
            </a:r>
          </a:p>
          <a:p>
            <a:pPr lvl="0">
              <a:spcBef>
                <a:spcPct val="20000"/>
              </a:spcBef>
              <a:spcAft>
                <a:spcPts val="300"/>
              </a:spcAft>
              <a:buClr>
                <a:srgbClr val="F14124">
                  <a:lumMod val="75000"/>
                </a:srgbClr>
              </a:buClr>
              <a:buSzPct val="130000"/>
            </a:pPr>
            <a:r>
              <a:rPr lang="ru-RU" sz="2200" dirty="0" smtClean="0">
                <a:solidFill>
                  <a:srgbClr val="212745"/>
                </a:solidFill>
              </a:rPr>
              <a:t>Иванченко Инна Ивановна</a:t>
            </a:r>
            <a:endParaRPr lang="ru-RU" sz="2200" dirty="0">
              <a:solidFill>
                <a:srgbClr val="212745"/>
              </a:solidFill>
            </a:endParaRPr>
          </a:p>
        </p:txBody>
      </p:sp>
      <p:pic>
        <p:nvPicPr>
          <p:cNvPr id="1027" name="Picture 3" descr="C:\Users\Саша\SkyDrive\Изображения\эблема.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0250" y="116632"/>
            <a:ext cx="1202432" cy="13464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477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116632"/>
            <a:ext cx="6512511" cy="1143000"/>
          </a:xfrm>
        </p:spPr>
        <p:txBody>
          <a:bodyPr/>
          <a:lstStyle/>
          <a:p>
            <a:pPr marL="0" indent="0" algn="ctr">
              <a:buNone/>
            </a:pPr>
            <a:r>
              <a:rPr lang="ru-RU" sz="2800" dirty="0">
                <a:latin typeface="+mn-lt"/>
                <a:ea typeface="Times New Roman"/>
              </a:rPr>
              <a:t>Станция №</a:t>
            </a:r>
            <a:r>
              <a:rPr lang="ru-RU" sz="2800" dirty="0" smtClean="0">
                <a:latin typeface="+mn-lt"/>
                <a:ea typeface="Times New Roman"/>
              </a:rPr>
              <a:t>6 </a:t>
            </a:r>
            <a:br>
              <a:rPr lang="ru-RU" sz="2800" dirty="0" smtClean="0">
                <a:latin typeface="+mn-lt"/>
                <a:ea typeface="Times New Roman"/>
              </a:rPr>
            </a:br>
            <a:r>
              <a:rPr lang="ru-RU" sz="4400" dirty="0">
                <a:latin typeface="+mn-lt"/>
                <a:ea typeface="Times New Roman"/>
              </a:rPr>
              <a:t>Сосновый </a:t>
            </a:r>
            <a:r>
              <a:rPr lang="ru-RU" sz="4400" dirty="0" smtClean="0">
                <a:latin typeface="+mn-lt"/>
                <a:ea typeface="Times New Roman"/>
              </a:rPr>
              <a:t>лес</a:t>
            </a:r>
            <a:endParaRPr lang="ru-RU" sz="4400" dirty="0">
              <a:latin typeface="+mn-lt"/>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116632"/>
            <a:ext cx="1238250" cy="2713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0121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638997" y="230027"/>
            <a:ext cx="5508104" cy="1200329"/>
          </a:xfrm>
          <a:prstGeom prst="rect">
            <a:avLst/>
          </a:prstGeom>
        </p:spPr>
        <p:txBody>
          <a:bodyPr wrap="square">
            <a:spAutoFit/>
          </a:bodyPr>
          <a:lstStyle/>
          <a:p>
            <a:pPr algn="ctr"/>
            <a:r>
              <a:rPr lang="ru-RU" sz="2800" b="1" dirty="0">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ea typeface="Times New Roman"/>
                <a:cs typeface="+mj-cs"/>
              </a:rPr>
              <a:t>Станция </a:t>
            </a:r>
            <a:r>
              <a:rPr lang="ru-RU" sz="2800" b="1" dirty="0" smtClean="0">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ea typeface="Times New Roman"/>
                <a:cs typeface="+mj-cs"/>
              </a:rPr>
              <a:t>№7 </a:t>
            </a:r>
            <a:r>
              <a:rPr lang="ru-RU" sz="2800" b="1" dirty="0">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ea typeface="Times New Roman"/>
                <a:cs typeface="+mj-cs"/>
              </a:rPr>
              <a:t/>
            </a:r>
            <a:br>
              <a:rPr lang="ru-RU" sz="2800" b="1" dirty="0">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ea typeface="Times New Roman"/>
                <a:cs typeface="+mj-cs"/>
              </a:rPr>
            </a:br>
            <a:r>
              <a:rPr lang="ru-RU" sz="4400" b="1" dirty="0" smtClean="0">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ea typeface="Times New Roman"/>
                <a:cs typeface="+mj-cs"/>
              </a:rPr>
              <a:t>Орнитологическая</a:t>
            </a:r>
            <a:endParaRPr lang="ru-RU"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3247" y="73838"/>
            <a:ext cx="1238250" cy="2713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descr="I:\Экологическая тропа\Экологическая тропа\image (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663820"/>
            <a:ext cx="2994812" cy="224610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268" name="Picture 4" descr="G:\поход\DSC_055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37184" y="1663820"/>
            <a:ext cx="3385086" cy="224209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387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499129" y="2276872"/>
            <a:ext cx="7920880" cy="4248472"/>
          </a:xfrm>
        </p:spPr>
        <p:txBody>
          <a:bodyPr>
            <a:normAutofit fontScale="92500" lnSpcReduction="10000"/>
          </a:bodyPr>
          <a:lstStyle/>
          <a:p>
            <a:pPr marL="45720" indent="0" algn="just">
              <a:buNone/>
            </a:pPr>
            <a:r>
              <a:rPr lang="ru-RU" dirty="0"/>
              <a:t>После выхода из лесополосы мы окажемся у болотца. Его размеры сильно колеблются в зависимости от уровня осадков – в дождливые годы болотце большое, в засушливые оно почти пересыхает. Здесь квакают лягушки, в лужах можно проследить за их размножением: откладкой икры, </a:t>
            </a:r>
            <a:r>
              <a:rPr lang="ru-RU" dirty="0" err="1"/>
              <a:t>вылуплением</a:t>
            </a:r>
            <a:r>
              <a:rPr lang="ru-RU" dirty="0"/>
              <a:t> и развитием головастиков, их метаморфозом и превращением в лягушат. Берега поросли влаголюбивыми растениями: осокой, камышом, ситнягом, лютиками; в воде можно обнаружить различные водоросли, их стоит захватить с собой, чтобы рассмотреть под микроскопом либо </a:t>
            </a:r>
            <a:r>
              <a:rPr lang="ru-RU" dirty="0" err="1"/>
              <a:t>бинокуляром</a:t>
            </a:r>
            <a:r>
              <a:rPr lang="ru-RU" dirty="0"/>
              <a:t> – вы увидите их клетки, микроскопических водных животных, живущих на водорослях (мелких моллюсков, ракообразных, червей-коловраток, а если микроскоп достаточно сильный, то и   простейших: инфузорий, амеб ).</a:t>
            </a:r>
          </a:p>
        </p:txBody>
      </p:sp>
      <p:sp>
        <p:nvSpPr>
          <p:cNvPr id="4" name="Прямоугольник 3"/>
          <p:cNvSpPr/>
          <p:nvPr/>
        </p:nvSpPr>
        <p:spPr>
          <a:xfrm>
            <a:off x="1638997" y="230027"/>
            <a:ext cx="5508104" cy="1200329"/>
          </a:xfrm>
          <a:prstGeom prst="rect">
            <a:avLst/>
          </a:prstGeom>
        </p:spPr>
        <p:txBody>
          <a:bodyPr wrap="square">
            <a:spAutoFit/>
          </a:bodyPr>
          <a:lstStyle/>
          <a:p>
            <a:pPr algn="ctr"/>
            <a:r>
              <a:rPr lang="ru-RU" sz="2800" b="1" dirty="0" smtClean="0">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ea typeface="Times New Roman"/>
                <a:cs typeface="+mj-cs"/>
              </a:rPr>
              <a:t>Станция №8</a:t>
            </a:r>
          </a:p>
          <a:p>
            <a:pPr algn="ctr"/>
            <a:r>
              <a:rPr lang="ru-RU" sz="2800" b="1" dirty="0" smtClean="0">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ea typeface="Times New Roman"/>
                <a:cs typeface="+mj-cs"/>
              </a:rPr>
              <a:t> </a:t>
            </a:r>
            <a:r>
              <a:rPr lang="ru-RU" sz="4400" b="1" dirty="0" smtClean="0">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ea typeface="Times New Roman"/>
                <a:cs typeface="+mj-cs"/>
              </a:rPr>
              <a:t>Болотце</a:t>
            </a:r>
            <a:endParaRPr lang="ru-RU" sz="4400"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73837"/>
            <a:ext cx="1238250" cy="2713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5061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638997" y="230027"/>
            <a:ext cx="5508104" cy="1200329"/>
          </a:xfrm>
          <a:prstGeom prst="rect">
            <a:avLst/>
          </a:prstGeom>
        </p:spPr>
        <p:txBody>
          <a:bodyPr wrap="square">
            <a:spAutoFit/>
          </a:bodyPr>
          <a:lstStyle/>
          <a:p>
            <a:pPr algn="ctr"/>
            <a:r>
              <a:rPr lang="ru-RU" sz="2800" b="1" dirty="0" smtClean="0">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ea typeface="Times New Roman"/>
                <a:cs typeface="+mj-cs"/>
              </a:rPr>
              <a:t>Станция №9 </a:t>
            </a:r>
          </a:p>
          <a:p>
            <a:pPr algn="ctr"/>
            <a:r>
              <a:rPr lang="ru-RU" sz="4400" b="1" dirty="0" smtClean="0">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ea typeface="Times New Roman"/>
                <a:cs typeface="+mj-cs"/>
              </a:rPr>
              <a:t>Луг</a:t>
            </a:r>
            <a:endParaRPr lang="ru-RU" sz="4400" dirty="0"/>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9199" y="73837"/>
            <a:ext cx="1238250" cy="2713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descr="G:\поход\DSC_056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684" y="1844824"/>
            <a:ext cx="3816424" cy="252779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3317" name="Picture 5" descr="I:\Экологическая тропа\Экологическая тропа\image (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93288" y="2786875"/>
            <a:ext cx="3808417" cy="253894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9536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95736" y="332656"/>
            <a:ext cx="4572000" cy="1200329"/>
          </a:xfrm>
          <a:prstGeom prst="rect">
            <a:avLst/>
          </a:prstGeom>
        </p:spPr>
        <p:txBody>
          <a:bodyPr>
            <a:spAutoFit/>
          </a:bodyPr>
          <a:lstStyle/>
          <a:p>
            <a:pPr lvl="0" algn="ctr"/>
            <a:r>
              <a:rPr lang="ru-RU" sz="2800" b="1" dirty="0">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ea typeface="Times New Roman"/>
              </a:rPr>
              <a:t>Станция </a:t>
            </a:r>
            <a:r>
              <a:rPr lang="ru-RU" sz="2800" b="1" dirty="0" smtClean="0">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ea typeface="Times New Roman"/>
              </a:rPr>
              <a:t>№10 </a:t>
            </a:r>
            <a:endParaRPr lang="ru-RU" sz="2800" b="1" dirty="0">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ea typeface="Times New Roman"/>
            </a:endParaRPr>
          </a:p>
          <a:p>
            <a:pPr lvl="0" algn="ctr"/>
            <a:r>
              <a:rPr lang="ru-RU" sz="4400" b="1" dirty="0" smtClean="0">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ea typeface="Times New Roman"/>
              </a:rPr>
              <a:t>Игровая</a:t>
            </a:r>
            <a:endParaRPr lang="ru-RU" sz="4400" dirty="0">
              <a:solidFill>
                <a:prstClr val="black"/>
              </a:solidFill>
            </a:endParaRPr>
          </a:p>
        </p:txBody>
      </p:sp>
      <p:sp>
        <p:nvSpPr>
          <p:cNvPr id="3" name="Прямоугольник 2"/>
          <p:cNvSpPr/>
          <p:nvPr/>
        </p:nvSpPr>
        <p:spPr>
          <a:xfrm>
            <a:off x="710190" y="2204864"/>
            <a:ext cx="7543092" cy="4431983"/>
          </a:xfrm>
          <a:prstGeom prst="rect">
            <a:avLst/>
          </a:prstGeom>
        </p:spPr>
        <p:txBody>
          <a:bodyPr wrap="square">
            <a:spAutoFit/>
          </a:bodyPr>
          <a:lstStyle/>
          <a:p>
            <a:pPr marL="45720" lvl="0" algn="just">
              <a:spcBef>
                <a:spcPct val="20000"/>
              </a:spcBef>
              <a:spcAft>
                <a:spcPts val="300"/>
              </a:spcAft>
              <a:buClr>
                <a:srgbClr val="F14124">
                  <a:lumMod val="75000"/>
                </a:srgbClr>
              </a:buClr>
              <a:buSzPct val="130000"/>
            </a:pPr>
            <a:r>
              <a:rPr lang="ru-RU" sz="2000" dirty="0" smtClean="0">
                <a:solidFill>
                  <a:prstClr val="black">
                    <a:lumMod val="75000"/>
                    <a:lumOff val="25000"/>
                  </a:prstClr>
                </a:solidFill>
              </a:rPr>
              <a:t>В конвертах находятся возможные варианты решения тех экологических проблем, которые написаны на конверте. Игра может быть личной, и командной. Участники по очереди кидают кубик и в зависимости от выпавшей цифры получают экологическую проблему, т.е. конверт. В течение определенного времени участник или команда дают один из вариантов решения проблемы, которую они получили. Если команда не может дать ответ она может воспользоваться подсказкой из конверта, но только 2 раза. Причем, если подсказка, которую они получают из конверта уже была предложена какой-либо командой или участником, она не засчитывается, использовав 2 подсказки и не найдя ответа команда или участник выбывают из игры. Побеждает тот участник или команда, которые останутся в игре</a:t>
            </a:r>
            <a:r>
              <a:rPr lang="ru-RU" sz="2200" dirty="0" smtClean="0">
                <a:solidFill>
                  <a:prstClr val="black">
                    <a:lumMod val="75000"/>
                    <a:lumOff val="25000"/>
                  </a:prstClr>
                </a:solidFill>
              </a:rPr>
              <a:t>.</a:t>
            </a:r>
            <a:endParaRPr lang="ru-RU" sz="2200" dirty="0">
              <a:solidFill>
                <a:prstClr val="black">
                  <a:lumMod val="75000"/>
                  <a:lumOff val="25000"/>
                </a:prstClr>
              </a:solidFill>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5750" y="37714"/>
            <a:ext cx="1238250" cy="2713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5901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6508" y="980728"/>
            <a:ext cx="8685615" cy="4955203"/>
          </a:xfrm>
          <a:prstGeom prst="rect">
            <a:avLst/>
          </a:prstGeom>
        </p:spPr>
        <p:txBody>
          <a:bodyPr wrap="square">
            <a:spAutoFit/>
          </a:bodyPr>
          <a:lstStyle/>
          <a:p>
            <a:pPr lvl="0" algn="just"/>
            <a:r>
              <a:rPr lang="ru-RU" sz="2800" b="1" dirty="0" smtClean="0">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ea typeface="Times New Roman"/>
              </a:rPr>
              <a:t>Выводы:</a:t>
            </a:r>
          </a:p>
          <a:p>
            <a:pPr lvl="0" algn="just"/>
            <a:endParaRPr lang="ru-RU" sz="2000" b="1" dirty="0" smtClean="0">
              <a:gradFill>
                <a:gsLst>
                  <a:gs pos="0">
                    <a:prstClr val="black"/>
                  </a:gs>
                  <a:gs pos="40000">
                    <a:prstClr val="black">
                      <a:lumMod val="75000"/>
                      <a:lumOff val="25000"/>
                    </a:prstClr>
                  </a:gs>
                  <a:gs pos="100000">
                    <a:srgbClr val="212745">
                      <a:alpha val="65000"/>
                    </a:srgbClr>
                  </a:gs>
                </a:gsLst>
                <a:lin ang="5400000" scaled="0"/>
              </a:gradFill>
              <a:effectLst/>
              <a:ea typeface="Times New Roman"/>
            </a:endParaRPr>
          </a:p>
          <a:p>
            <a:pPr lvl="0" algn="just"/>
            <a:r>
              <a:rPr lang="ru-RU" sz="2000" b="1" dirty="0" smtClean="0">
                <a:gradFill>
                  <a:gsLst>
                    <a:gs pos="0">
                      <a:prstClr val="black"/>
                    </a:gs>
                    <a:gs pos="40000">
                      <a:prstClr val="black">
                        <a:lumMod val="75000"/>
                        <a:lumOff val="25000"/>
                      </a:prstClr>
                    </a:gs>
                    <a:gs pos="100000">
                      <a:srgbClr val="212745">
                        <a:alpha val="65000"/>
                      </a:srgbClr>
                    </a:gs>
                  </a:gsLst>
                  <a:lin ang="5400000" scaled="0"/>
                </a:gradFill>
                <a:effectLst/>
                <a:ea typeface="Times New Roman"/>
              </a:rPr>
              <a:t>обсудив результаты исследовательской работы на объектах экологической тропы окрестностей села </a:t>
            </a:r>
            <a:r>
              <a:rPr lang="ru-RU" sz="2000" b="1" dirty="0" err="1" smtClean="0">
                <a:gradFill>
                  <a:gsLst>
                    <a:gs pos="0">
                      <a:prstClr val="black"/>
                    </a:gs>
                    <a:gs pos="40000">
                      <a:prstClr val="black">
                        <a:lumMod val="75000"/>
                        <a:lumOff val="25000"/>
                      </a:prstClr>
                    </a:gs>
                    <a:gs pos="100000">
                      <a:srgbClr val="212745">
                        <a:alpha val="65000"/>
                      </a:srgbClr>
                    </a:gs>
                  </a:gsLst>
                  <a:lin ang="5400000" scaled="0"/>
                </a:gradFill>
                <a:effectLst/>
                <a:ea typeface="Times New Roman"/>
              </a:rPr>
              <a:t>Танцырей</a:t>
            </a:r>
            <a:r>
              <a:rPr lang="ru-RU" sz="2000" b="1" dirty="0" smtClean="0">
                <a:gradFill>
                  <a:gsLst>
                    <a:gs pos="0">
                      <a:prstClr val="black"/>
                    </a:gs>
                    <a:gs pos="40000">
                      <a:prstClr val="black">
                        <a:lumMod val="75000"/>
                        <a:lumOff val="25000"/>
                      </a:prstClr>
                    </a:gs>
                    <a:gs pos="100000">
                      <a:srgbClr val="212745">
                        <a:alpha val="65000"/>
                      </a:srgbClr>
                    </a:gs>
                  </a:gsLst>
                  <a:lin ang="5400000" scaled="0"/>
                </a:gradFill>
                <a:effectLst/>
                <a:ea typeface="Times New Roman"/>
              </a:rPr>
              <a:t>, мы пришли к выводу:</a:t>
            </a:r>
          </a:p>
          <a:p>
            <a:pPr lvl="0" algn="just"/>
            <a:r>
              <a:rPr lang="ru-RU" sz="2000" b="1" dirty="0" smtClean="0">
                <a:gradFill>
                  <a:gsLst>
                    <a:gs pos="0">
                      <a:prstClr val="black"/>
                    </a:gs>
                    <a:gs pos="40000">
                      <a:prstClr val="black">
                        <a:lumMod val="75000"/>
                        <a:lumOff val="25000"/>
                      </a:prstClr>
                    </a:gs>
                    <a:gs pos="100000">
                      <a:srgbClr val="212745">
                        <a:alpha val="65000"/>
                      </a:srgbClr>
                    </a:gs>
                  </a:gsLst>
                  <a:lin ang="5400000" scaled="0"/>
                </a:gradFill>
                <a:effectLst/>
                <a:ea typeface="Times New Roman"/>
              </a:rPr>
              <a:t>- нами правильно определены цели и задачи экологической тропы;</a:t>
            </a:r>
          </a:p>
          <a:p>
            <a:pPr lvl="0" algn="just"/>
            <a:r>
              <a:rPr lang="ru-RU" sz="2000" b="1" dirty="0" smtClean="0">
                <a:gradFill>
                  <a:gsLst>
                    <a:gs pos="0">
                      <a:prstClr val="black"/>
                    </a:gs>
                    <a:gs pos="40000">
                      <a:prstClr val="black">
                        <a:lumMod val="75000"/>
                        <a:lumOff val="25000"/>
                      </a:prstClr>
                    </a:gs>
                    <a:gs pos="100000">
                      <a:srgbClr val="212745">
                        <a:alpha val="65000"/>
                      </a:srgbClr>
                    </a:gs>
                  </a:gsLst>
                  <a:lin ang="5400000" scaled="0"/>
                </a:gradFill>
                <a:effectLst/>
                <a:ea typeface="Times New Roman"/>
              </a:rPr>
              <a:t>- учебная экологическая тропа рассчитана на все категории посетителей: младших и старших школьников, взрослых;</a:t>
            </a:r>
          </a:p>
          <a:p>
            <a:pPr lvl="0" algn="just"/>
            <a:r>
              <a:rPr lang="ru-RU" sz="2000" b="1" dirty="0" smtClean="0">
                <a:gradFill>
                  <a:gsLst>
                    <a:gs pos="0">
                      <a:prstClr val="black"/>
                    </a:gs>
                    <a:gs pos="40000">
                      <a:prstClr val="black">
                        <a:lumMod val="75000"/>
                        <a:lumOff val="25000"/>
                      </a:prstClr>
                    </a:gs>
                    <a:gs pos="100000">
                      <a:srgbClr val="212745">
                        <a:alpha val="65000"/>
                      </a:srgbClr>
                    </a:gs>
                  </a:gsLst>
                  <a:lin ang="5400000" scaled="0"/>
                </a:gradFill>
                <a:effectLst/>
                <a:ea typeface="Times New Roman"/>
              </a:rPr>
              <a:t>- удачно выбран маршрут, он доступен для его прохождения, интересен, познавателен;</a:t>
            </a:r>
          </a:p>
          <a:p>
            <a:pPr lvl="0" algn="just"/>
            <a:r>
              <a:rPr lang="ru-RU" sz="2000" b="1" dirty="0" smtClean="0">
                <a:gradFill>
                  <a:gsLst>
                    <a:gs pos="0">
                      <a:prstClr val="black"/>
                    </a:gs>
                    <a:gs pos="40000">
                      <a:prstClr val="black">
                        <a:lumMod val="75000"/>
                        <a:lumOff val="25000"/>
                      </a:prstClr>
                    </a:gs>
                    <a:gs pos="100000">
                      <a:srgbClr val="212745">
                        <a:alpha val="65000"/>
                      </a:srgbClr>
                    </a:gs>
                  </a:gsLst>
                  <a:lin ang="5400000" scaled="0"/>
                </a:gradFill>
                <a:effectLst/>
                <a:ea typeface="Times New Roman"/>
              </a:rPr>
              <a:t>- интересны исследуемые объекты стоянок, они знакомят с природой, растениями и животными нашей местности.</a:t>
            </a:r>
          </a:p>
          <a:p>
            <a:pPr lvl="0" algn="just"/>
            <a:r>
              <a:rPr lang="ru-RU" sz="2000" b="1" dirty="0" smtClean="0">
                <a:gradFill>
                  <a:gsLst>
                    <a:gs pos="0">
                      <a:prstClr val="black"/>
                    </a:gs>
                    <a:gs pos="40000">
                      <a:prstClr val="black">
                        <a:lumMod val="75000"/>
                        <a:lumOff val="25000"/>
                      </a:prstClr>
                    </a:gs>
                    <a:gs pos="100000">
                      <a:srgbClr val="212745">
                        <a:alpha val="65000"/>
                      </a:srgbClr>
                    </a:gs>
                  </a:gsLst>
                  <a:lin ang="5400000" scaled="0"/>
                </a:gradFill>
                <a:effectLst/>
                <a:ea typeface="Times New Roman"/>
              </a:rPr>
              <a:t>- объекты интересны не только с точки познания, но являются местом экологического, нравственного воспитания, практического воплощения идей охраны природы, заботливого к ней отношения</a:t>
            </a:r>
            <a:r>
              <a:rPr lang="ru-RU" sz="2800" b="1" dirty="0" smtClean="0">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ea typeface="Times New Roman"/>
              </a:rPr>
              <a:t>.</a:t>
            </a:r>
            <a:endParaRPr lang="ru-RU" sz="2800" b="1" dirty="0">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ea typeface="Times New Roman"/>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116632"/>
            <a:ext cx="1238250" cy="2713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2774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683568" y="2276872"/>
            <a:ext cx="7920879" cy="1793167"/>
          </a:xfrm>
        </p:spPr>
        <p:txBody>
          <a:bodyPr/>
          <a:lstStyle/>
          <a:p>
            <a:pPr marL="182880" indent="0">
              <a:buNone/>
            </a:pPr>
            <a:r>
              <a:rPr lang="ru-RU" dirty="0" smtClean="0"/>
              <a:t>Спасибо за внимание!</a:t>
            </a:r>
            <a:endParaRPr lang="ru-RU" dirty="0"/>
          </a:p>
        </p:txBody>
      </p:sp>
    </p:spTree>
    <p:extLst>
      <p:ext uri="{BB962C8B-B14F-4D97-AF65-F5344CB8AC3E}">
        <p14:creationId xmlns:p14="http://schemas.microsoft.com/office/powerpoint/2010/main" val="2158338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3140968"/>
            <a:ext cx="8388424" cy="2739445"/>
          </a:xfrm>
        </p:spPr>
        <p:txBody>
          <a:bodyPr/>
          <a:lstStyle/>
          <a:p>
            <a:pPr marL="0" indent="0" algn="just">
              <a:lnSpc>
                <a:spcPct val="115000"/>
              </a:lnSpc>
              <a:spcAft>
                <a:spcPts val="1000"/>
              </a:spcAft>
              <a:buNone/>
            </a:pPr>
            <a:r>
              <a:rPr lang="ru-RU" sz="2000" dirty="0">
                <a:effectLst/>
                <a:latin typeface="Times New Roman"/>
                <a:ea typeface="Calibri"/>
                <a:cs typeface="Times New Roman"/>
              </a:rPr>
              <a:t>	Чувство Родины – важнейшее чувство для каждого человека. </a:t>
            </a:r>
            <a:r>
              <a:rPr lang="ru-RU" sz="2000" dirty="0" smtClean="0">
                <a:effectLst/>
                <a:latin typeface="Times New Roman"/>
                <a:ea typeface="Calibri"/>
                <a:cs typeface="Times New Roman"/>
              </a:rPr>
              <a:t> У </a:t>
            </a:r>
            <a:r>
              <a:rPr lang="ru-RU" sz="2000" dirty="0">
                <a:effectLst/>
                <a:latin typeface="Times New Roman"/>
                <a:ea typeface="Calibri"/>
                <a:cs typeface="Times New Roman"/>
              </a:rPr>
              <a:t>взрослого это чувство подобно большой реке и входит в понятие Отечество. Моей малой родиной является село </a:t>
            </a:r>
            <a:r>
              <a:rPr lang="ru-RU" sz="2000" dirty="0" err="1">
                <a:effectLst/>
                <a:latin typeface="Times New Roman"/>
                <a:ea typeface="Calibri"/>
                <a:cs typeface="Times New Roman"/>
              </a:rPr>
              <a:t>Танцырей</a:t>
            </a:r>
            <a:r>
              <a:rPr lang="ru-RU" sz="2000" dirty="0">
                <a:effectLst/>
                <a:latin typeface="Times New Roman"/>
                <a:ea typeface="Calibri"/>
                <a:cs typeface="Times New Roman"/>
              </a:rPr>
              <a:t>. Существует красивая легенда, почему так называется наше село. Во время заготовки строевого леса для царского флота на пне спиленного дерева танцевала цыганка Рея. </a:t>
            </a:r>
            <a:r>
              <a:rPr lang="ru-RU" sz="2000" dirty="0" smtClean="0">
                <a:effectLst/>
                <a:latin typeface="Times New Roman"/>
                <a:ea typeface="Calibri"/>
                <a:cs typeface="Times New Roman"/>
              </a:rPr>
              <a:t>Танцы </a:t>
            </a:r>
            <a:r>
              <a:rPr lang="ru-RU" sz="2000" dirty="0">
                <a:effectLst/>
                <a:latin typeface="Times New Roman"/>
                <a:ea typeface="Calibri"/>
                <a:cs typeface="Times New Roman"/>
              </a:rPr>
              <a:t>Реи - родилось название поселения.</a:t>
            </a:r>
            <a:r>
              <a:rPr lang="ru-RU" sz="4400" dirty="0">
                <a:effectLst/>
                <a:latin typeface="Calibri"/>
                <a:ea typeface="Calibri"/>
                <a:cs typeface="Times New Roman"/>
              </a:rPr>
              <a:t/>
            </a:r>
            <a:br>
              <a:rPr lang="ru-RU" sz="4400" dirty="0">
                <a:effectLst/>
                <a:latin typeface="Calibri"/>
                <a:ea typeface="Calibri"/>
                <a:cs typeface="Times New Roman"/>
              </a:rPr>
            </a:br>
            <a:endParaRPr lang="ru-RU" dirty="0"/>
          </a:p>
        </p:txBody>
      </p:sp>
      <p:sp>
        <p:nvSpPr>
          <p:cNvPr id="4" name="Прямоугольник 3"/>
          <p:cNvSpPr/>
          <p:nvPr/>
        </p:nvSpPr>
        <p:spPr>
          <a:xfrm>
            <a:off x="3888432" y="636574"/>
            <a:ext cx="3923928" cy="2056460"/>
          </a:xfrm>
          <a:prstGeom prst="rect">
            <a:avLst/>
          </a:prstGeom>
        </p:spPr>
        <p:txBody>
          <a:bodyPr wrap="square">
            <a:spAutoFit/>
          </a:bodyPr>
          <a:lstStyle/>
          <a:p>
            <a:pPr algn="r">
              <a:lnSpc>
                <a:spcPct val="115000"/>
              </a:lnSpc>
              <a:spcAft>
                <a:spcPts val="1000"/>
              </a:spcAft>
            </a:pPr>
            <a:r>
              <a:rPr lang="ru-RU" sz="1600" i="1" dirty="0" smtClean="0">
                <a:solidFill>
                  <a:schemeClr val="tx2">
                    <a:lumMod val="75000"/>
                  </a:schemeClr>
                </a:solidFill>
                <a:effectLst/>
                <a:ea typeface="Calibri"/>
                <a:cs typeface="Times New Roman"/>
              </a:rPr>
              <a:t>«Природа не для всех очей</a:t>
            </a:r>
            <a:endParaRPr lang="ru-RU" sz="1400" dirty="0" smtClean="0">
              <a:solidFill>
                <a:schemeClr val="tx2">
                  <a:lumMod val="75000"/>
                </a:schemeClr>
              </a:solidFill>
              <a:effectLst/>
              <a:ea typeface="Calibri"/>
              <a:cs typeface="Times New Roman"/>
            </a:endParaRPr>
          </a:p>
          <a:p>
            <a:pPr algn="r">
              <a:lnSpc>
                <a:spcPct val="115000"/>
              </a:lnSpc>
              <a:spcAft>
                <a:spcPts val="1000"/>
              </a:spcAft>
            </a:pPr>
            <a:r>
              <a:rPr lang="ru-RU" sz="1600" i="1" dirty="0" smtClean="0">
                <a:solidFill>
                  <a:schemeClr val="tx2">
                    <a:lumMod val="75000"/>
                  </a:schemeClr>
                </a:solidFill>
                <a:effectLst/>
                <a:ea typeface="Calibri"/>
                <a:cs typeface="Times New Roman"/>
              </a:rPr>
              <a:t>Покров свой тайный подымает:</a:t>
            </a:r>
            <a:endParaRPr lang="ru-RU" sz="1400" dirty="0" smtClean="0">
              <a:solidFill>
                <a:schemeClr val="tx2">
                  <a:lumMod val="75000"/>
                </a:schemeClr>
              </a:solidFill>
              <a:effectLst/>
              <a:ea typeface="Calibri"/>
              <a:cs typeface="Times New Roman"/>
            </a:endParaRPr>
          </a:p>
          <a:p>
            <a:pPr algn="r">
              <a:lnSpc>
                <a:spcPct val="115000"/>
              </a:lnSpc>
              <a:spcAft>
                <a:spcPts val="1000"/>
              </a:spcAft>
            </a:pPr>
            <a:r>
              <a:rPr lang="ru-RU" sz="1600" i="1" dirty="0" smtClean="0">
                <a:solidFill>
                  <a:schemeClr val="tx2">
                    <a:lumMod val="75000"/>
                  </a:schemeClr>
                </a:solidFill>
                <a:effectLst/>
                <a:ea typeface="Calibri"/>
                <a:cs typeface="Times New Roman"/>
              </a:rPr>
              <a:t>Мы все равно читаем в ней,</a:t>
            </a:r>
            <a:endParaRPr lang="ru-RU" sz="1400" dirty="0" smtClean="0">
              <a:solidFill>
                <a:schemeClr val="tx2">
                  <a:lumMod val="75000"/>
                </a:schemeClr>
              </a:solidFill>
              <a:effectLst/>
              <a:ea typeface="Calibri"/>
              <a:cs typeface="Times New Roman"/>
            </a:endParaRPr>
          </a:p>
          <a:p>
            <a:pPr algn="r">
              <a:lnSpc>
                <a:spcPct val="115000"/>
              </a:lnSpc>
              <a:spcAft>
                <a:spcPts val="1000"/>
              </a:spcAft>
            </a:pPr>
            <a:r>
              <a:rPr lang="ru-RU" sz="1600" i="1" dirty="0" smtClean="0">
                <a:solidFill>
                  <a:schemeClr val="tx2">
                    <a:lumMod val="75000"/>
                  </a:schemeClr>
                </a:solidFill>
                <a:effectLst/>
                <a:ea typeface="Calibri"/>
                <a:cs typeface="Times New Roman"/>
              </a:rPr>
              <a:t>Но кто, читая, понимает?»</a:t>
            </a:r>
            <a:endParaRPr lang="ru-RU" sz="1400" dirty="0" smtClean="0">
              <a:solidFill>
                <a:schemeClr val="tx2">
                  <a:lumMod val="75000"/>
                </a:schemeClr>
              </a:solidFill>
              <a:effectLst/>
              <a:ea typeface="Calibri"/>
              <a:cs typeface="Times New Roman"/>
            </a:endParaRPr>
          </a:p>
          <a:p>
            <a:pPr algn="r">
              <a:lnSpc>
                <a:spcPct val="115000"/>
              </a:lnSpc>
              <a:spcAft>
                <a:spcPts val="1000"/>
              </a:spcAft>
            </a:pPr>
            <a:r>
              <a:rPr lang="ru-RU" sz="1600" i="1" dirty="0" smtClean="0">
                <a:solidFill>
                  <a:schemeClr val="tx2">
                    <a:lumMod val="75000"/>
                  </a:schemeClr>
                </a:solidFill>
                <a:effectLst/>
                <a:ea typeface="Calibri"/>
                <a:cs typeface="Times New Roman"/>
              </a:rPr>
              <a:t>( Д. В. Веневитинов, 1827 г.)</a:t>
            </a:r>
            <a:endParaRPr lang="ru-RU" sz="1400" dirty="0">
              <a:solidFill>
                <a:schemeClr val="tx2">
                  <a:lumMod val="75000"/>
                </a:schemeClr>
              </a:solidFill>
              <a:effectLst/>
              <a:ea typeface="Calibri"/>
              <a:cs typeface="Times New Roman"/>
            </a:endParaRPr>
          </a:p>
        </p:txBody>
      </p:sp>
      <p:pic>
        <p:nvPicPr>
          <p:cNvPr id="2050" name="Picture 2" descr="G:\поход\DSC_083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332656"/>
            <a:ext cx="3384376" cy="26642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360" y="116632"/>
            <a:ext cx="1201737" cy="13477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3445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07504" y="260648"/>
            <a:ext cx="7510473" cy="1329328"/>
          </a:xfrm>
        </p:spPr>
        <p:txBody>
          <a:bodyPr>
            <a:normAutofit/>
          </a:bodyPr>
          <a:lstStyle/>
          <a:p>
            <a:pPr marL="45720" indent="0" algn="just">
              <a:lnSpc>
                <a:spcPct val="115000"/>
              </a:lnSpc>
              <a:spcAft>
                <a:spcPts val="1000"/>
              </a:spcAft>
              <a:buNone/>
            </a:pPr>
            <a:r>
              <a:rPr lang="ru-RU" sz="2400" b="1" dirty="0">
                <a:effectLst>
                  <a:reflection blurRad="6350" stA="55000" endA="300" endPos="45500" dir="5400000" sy="-100000" algn="bl" rotWithShape="0"/>
                </a:effectLst>
                <a:ea typeface="Calibri"/>
                <a:cs typeface="Times New Roman"/>
              </a:rPr>
              <a:t>Цель проекта:</a:t>
            </a:r>
            <a:r>
              <a:rPr lang="ru-RU" sz="2400" dirty="0">
                <a:effectLst>
                  <a:reflection blurRad="6350" stA="55000" endA="300" endPos="45500" dir="5400000" sy="-100000" algn="bl" rotWithShape="0"/>
                </a:effectLst>
                <a:ea typeface="Calibri"/>
                <a:cs typeface="Times New Roman"/>
              </a:rPr>
              <a:t> </a:t>
            </a:r>
            <a:r>
              <a:rPr lang="ru-RU" sz="2400" dirty="0">
                <a:ea typeface="Calibri"/>
                <a:cs typeface="Times New Roman"/>
              </a:rPr>
              <a:t>создание экологической тропы в окрестностях села </a:t>
            </a:r>
            <a:r>
              <a:rPr lang="ru-RU" sz="2400" dirty="0" err="1">
                <a:ea typeface="Calibri"/>
                <a:cs typeface="Times New Roman"/>
              </a:rPr>
              <a:t>Танцырей</a:t>
            </a:r>
            <a:r>
              <a:rPr lang="ru-RU" sz="2400" dirty="0">
                <a:latin typeface="Times New Roman"/>
                <a:ea typeface="Calibri"/>
                <a:cs typeface="Times New Roman"/>
              </a:rPr>
              <a:t>.</a:t>
            </a:r>
            <a:endParaRPr lang="ru-RU" sz="2000" dirty="0">
              <a:latin typeface="Calibri"/>
              <a:ea typeface="Calibri"/>
              <a:cs typeface="Times New Roman"/>
            </a:endParaRPr>
          </a:p>
          <a:p>
            <a:pPr marL="45720" indent="0">
              <a:buNone/>
            </a:pPr>
            <a:endParaRPr lang="ru-RU" dirty="0"/>
          </a:p>
        </p:txBody>
      </p:sp>
      <p:sp>
        <p:nvSpPr>
          <p:cNvPr id="4" name="Прямоугольник 3"/>
          <p:cNvSpPr/>
          <p:nvPr/>
        </p:nvSpPr>
        <p:spPr>
          <a:xfrm>
            <a:off x="218162" y="1510887"/>
            <a:ext cx="8352928" cy="4580741"/>
          </a:xfrm>
          <a:prstGeom prst="rect">
            <a:avLst/>
          </a:prstGeom>
        </p:spPr>
        <p:txBody>
          <a:bodyPr wrap="square">
            <a:spAutoFit/>
          </a:bodyPr>
          <a:lstStyle/>
          <a:p>
            <a:pPr marL="45720" lvl="0" algn="just">
              <a:lnSpc>
                <a:spcPct val="115000"/>
              </a:lnSpc>
              <a:spcBef>
                <a:spcPct val="20000"/>
              </a:spcBef>
              <a:spcAft>
                <a:spcPts val="1000"/>
              </a:spcAft>
              <a:buClr>
                <a:srgbClr val="F14124">
                  <a:lumMod val="75000"/>
                </a:srgbClr>
              </a:buClr>
              <a:buSzPct val="130000"/>
            </a:pPr>
            <a:r>
              <a:rPr lang="ru-RU" sz="2200" b="1" dirty="0">
                <a:solidFill>
                  <a:prstClr val="black">
                    <a:lumMod val="75000"/>
                    <a:lumOff val="25000"/>
                  </a:prstClr>
                </a:solidFill>
                <a:effectLst>
                  <a:reflection blurRad="6350" stA="55000" endA="300" endPos="45500" dir="5400000" sy="-100000" algn="bl" rotWithShape="0"/>
                </a:effectLst>
                <a:ea typeface="Calibri"/>
                <a:cs typeface="Times New Roman"/>
              </a:rPr>
              <a:t>Задачи проекта:</a:t>
            </a:r>
          </a:p>
          <a:p>
            <a:pPr marL="45720" lvl="0" algn="just">
              <a:lnSpc>
                <a:spcPct val="115000"/>
              </a:lnSpc>
              <a:spcBef>
                <a:spcPct val="20000"/>
              </a:spcBef>
              <a:spcAft>
                <a:spcPts val="1000"/>
              </a:spcAft>
              <a:buClr>
                <a:srgbClr val="F14124">
                  <a:lumMod val="75000"/>
                </a:srgbClr>
              </a:buClr>
              <a:buSzPct val="130000"/>
            </a:pPr>
            <a:r>
              <a:rPr lang="ru-RU" sz="2000" dirty="0">
                <a:solidFill>
                  <a:prstClr val="black">
                    <a:lumMod val="75000"/>
                    <a:lumOff val="25000"/>
                  </a:prstClr>
                </a:solidFill>
                <a:ea typeface="Calibri"/>
                <a:cs typeface="Times New Roman"/>
              </a:rPr>
              <a:t>1.Разработать маршрут экологической тропы.</a:t>
            </a:r>
          </a:p>
          <a:p>
            <a:pPr marL="45720" lvl="0" algn="just">
              <a:lnSpc>
                <a:spcPct val="115000"/>
              </a:lnSpc>
              <a:spcBef>
                <a:spcPct val="20000"/>
              </a:spcBef>
              <a:spcAft>
                <a:spcPts val="1000"/>
              </a:spcAft>
              <a:buClr>
                <a:srgbClr val="F14124">
                  <a:lumMod val="75000"/>
                </a:srgbClr>
              </a:buClr>
              <a:buSzPct val="130000"/>
            </a:pPr>
            <a:r>
              <a:rPr lang="ru-RU" sz="2000" dirty="0">
                <a:solidFill>
                  <a:prstClr val="black">
                    <a:lumMod val="75000"/>
                    <a:lumOff val="25000"/>
                  </a:prstClr>
                </a:solidFill>
                <a:ea typeface="Calibri"/>
                <a:cs typeface="Times New Roman"/>
              </a:rPr>
              <a:t>2.Исследовать объекты экологической тропы с целью расширения знаний  о природе села.</a:t>
            </a:r>
          </a:p>
          <a:p>
            <a:pPr marL="45720" lvl="0" algn="just">
              <a:lnSpc>
                <a:spcPct val="115000"/>
              </a:lnSpc>
              <a:spcBef>
                <a:spcPct val="20000"/>
              </a:spcBef>
              <a:spcAft>
                <a:spcPts val="1000"/>
              </a:spcAft>
              <a:buClr>
                <a:srgbClr val="F14124">
                  <a:lumMod val="75000"/>
                </a:srgbClr>
              </a:buClr>
              <a:buSzPct val="130000"/>
            </a:pPr>
            <a:r>
              <a:rPr lang="ru-RU" sz="2000" dirty="0">
                <a:solidFill>
                  <a:prstClr val="black">
                    <a:lumMod val="75000"/>
                    <a:lumOff val="25000"/>
                  </a:prstClr>
                </a:solidFill>
                <a:ea typeface="Calibri"/>
                <a:cs typeface="Times New Roman"/>
              </a:rPr>
              <a:t>3.Проанализировать причины антропогенного воздействия на окружающую среду.</a:t>
            </a:r>
          </a:p>
          <a:p>
            <a:pPr marL="45720" lvl="0" algn="just">
              <a:lnSpc>
                <a:spcPct val="115000"/>
              </a:lnSpc>
              <a:spcBef>
                <a:spcPct val="20000"/>
              </a:spcBef>
              <a:spcAft>
                <a:spcPts val="1000"/>
              </a:spcAft>
              <a:buClr>
                <a:srgbClr val="F14124">
                  <a:lumMod val="75000"/>
                </a:srgbClr>
              </a:buClr>
              <a:buSzPct val="130000"/>
            </a:pPr>
            <a:r>
              <a:rPr lang="ru-RU" sz="2000" dirty="0">
                <a:solidFill>
                  <a:prstClr val="black">
                    <a:lumMod val="75000"/>
                    <a:lumOff val="25000"/>
                  </a:prstClr>
                </a:solidFill>
                <a:ea typeface="Calibri"/>
                <a:cs typeface="Times New Roman"/>
              </a:rPr>
              <a:t>4.Определить пути и меры охраны природных уголков своей родины с позиции личного участия  школьника и улучшения экологической ситуации села.</a:t>
            </a:r>
          </a:p>
          <a:p>
            <a:pPr marL="45720" lvl="0" algn="just">
              <a:lnSpc>
                <a:spcPct val="115000"/>
              </a:lnSpc>
              <a:spcBef>
                <a:spcPct val="20000"/>
              </a:spcBef>
              <a:spcAft>
                <a:spcPts val="1000"/>
              </a:spcAft>
              <a:buClr>
                <a:srgbClr val="F14124">
                  <a:lumMod val="75000"/>
                </a:srgbClr>
              </a:buClr>
              <a:buSzPct val="130000"/>
            </a:pPr>
            <a:r>
              <a:rPr lang="ru-RU" sz="2000" dirty="0">
                <a:solidFill>
                  <a:prstClr val="black">
                    <a:lumMod val="75000"/>
                    <a:lumOff val="25000"/>
                  </a:prstClr>
                </a:solidFill>
                <a:ea typeface="Calibri"/>
                <a:cs typeface="Times New Roman"/>
              </a:rPr>
              <a:t>5. Разработать рекламный постер.</a:t>
            </a:r>
            <a:endParaRPr lang="ru-RU" sz="2000" dirty="0">
              <a:solidFill>
                <a:prstClr val="black">
                  <a:lumMod val="75000"/>
                  <a:lumOff val="25000"/>
                </a:prstClr>
              </a:solidFill>
              <a:ea typeface="Calibri"/>
              <a:cs typeface="Times New Roman"/>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116632"/>
            <a:ext cx="1201737" cy="13477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8607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700808"/>
            <a:ext cx="8712968" cy="1584176"/>
          </a:xfrm>
        </p:spPr>
        <p:txBody>
          <a:bodyPr/>
          <a:lstStyle/>
          <a:p>
            <a:pPr marL="0" indent="0" algn="ctr">
              <a:buNone/>
            </a:pPr>
            <a:r>
              <a:rPr lang="ru-RU" dirty="0" smtClean="0"/>
              <a:t>Маршрут экологической тропы</a:t>
            </a:r>
            <a:endParaRPr lang="ru-R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116632"/>
            <a:ext cx="1201737" cy="13477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descr="http://www.tacomasoutsidersguide.com/uploads/1/0/2/8/10289085/s790649029775782524_p4_i1_w640.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3429000"/>
            <a:ext cx="6408712" cy="309495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3346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188640"/>
            <a:ext cx="6512511" cy="1143000"/>
          </a:xfrm>
        </p:spPr>
        <p:txBody>
          <a:bodyPr/>
          <a:lstStyle/>
          <a:p>
            <a:pPr marL="0" indent="0" algn="ctr">
              <a:buNone/>
            </a:pPr>
            <a:r>
              <a:rPr lang="ru-RU" sz="2800" dirty="0" smtClean="0"/>
              <a:t>Станция № 1</a:t>
            </a:r>
            <a:r>
              <a:rPr lang="ru-RU" sz="4000" dirty="0" smtClean="0"/>
              <a:t/>
            </a:r>
            <a:br>
              <a:rPr lang="ru-RU" sz="4000" dirty="0" smtClean="0"/>
            </a:br>
            <a:r>
              <a:rPr lang="ru-RU" sz="4400" dirty="0" smtClean="0">
                <a:latin typeface="+mn-lt"/>
              </a:rPr>
              <a:t>Визит - центр</a:t>
            </a:r>
            <a:endParaRPr lang="ru-RU" sz="4400" dirty="0">
              <a:latin typeface="+mn-lt"/>
            </a:endParaRPr>
          </a:p>
        </p:txBody>
      </p:sp>
      <p:sp>
        <p:nvSpPr>
          <p:cNvPr id="3" name="Объект 2"/>
          <p:cNvSpPr>
            <a:spLocks noGrp="1"/>
          </p:cNvSpPr>
          <p:nvPr>
            <p:ph sz="quarter" idx="13"/>
          </p:nvPr>
        </p:nvSpPr>
        <p:spPr>
          <a:xfrm>
            <a:off x="96148" y="4293096"/>
            <a:ext cx="8712727" cy="2396629"/>
          </a:xfrm>
        </p:spPr>
        <p:txBody>
          <a:bodyPr>
            <a:normAutofit lnSpcReduction="10000"/>
          </a:bodyPr>
          <a:lstStyle/>
          <a:p>
            <a:pPr marL="45720" indent="0" algn="just">
              <a:lnSpc>
                <a:spcPct val="115000"/>
              </a:lnSpc>
              <a:spcAft>
                <a:spcPts val="0"/>
              </a:spcAft>
              <a:buNone/>
            </a:pPr>
            <a:r>
              <a:rPr lang="ru-RU" sz="2000" dirty="0">
                <a:ea typeface="Times New Roman"/>
                <a:cs typeface="Times New Roman"/>
              </a:rPr>
              <a:t>Основано село в 1700 году. Существует легенда о происхождении названия села. Во время заготовки леса для царского флота, для Петра I танцевала цыганка Рея. В переводе с тюркского </a:t>
            </a:r>
            <a:r>
              <a:rPr lang="ru-RU" sz="2000" dirty="0" err="1">
                <a:ea typeface="Times New Roman"/>
                <a:cs typeface="Times New Roman"/>
              </a:rPr>
              <a:t>Танцырей</a:t>
            </a:r>
            <a:r>
              <a:rPr lang="ru-RU" sz="2000" dirty="0">
                <a:ea typeface="Times New Roman"/>
                <a:cs typeface="Times New Roman"/>
              </a:rPr>
              <a:t> означает «вид на север». </a:t>
            </a:r>
            <a:r>
              <a:rPr lang="ru-RU" sz="2000" dirty="0" err="1">
                <a:ea typeface="Times New Roman"/>
                <a:cs typeface="Times New Roman"/>
              </a:rPr>
              <a:t>Cело</a:t>
            </a:r>
            <a:r>
              <a:rPr lang="ru-RU" sz="2000" dirty="0">
                <a:ea typeface="Times New Roman"/>
                <a:cs typeface="Times New Roman"/>
              </a:rPr>
              <a:t> со всех сторон кроме северной окружено лесом. </a:t>
            </a:r>
            <a:r>
              <a:rPr lang="ru-RU" sz="2000" dirty="0" err="1">
                <a:ea typeface="Times New Roman"/>
                <a:cs typeface="Times New Roman"/>
              </a:rPr>
              <a:t>Танцырей</a:t>
            </a:r>
            <a:r>
              <a:rPr lang="ru-RU" sz="2000" dirty="0">
                <a:ea typeface="Times New Roman"/>
                <a:cs typeface="Times New Roman"/>
              </a:rPr>
              <a:t> располагается на правом берегу реки, растянувшись более чем 5 км. На левом берегу пойменный луг, озера, ерики. За лугом находится смешанный лес.</a:t>
            </a:r>
            <a:endParaRPr lang="ru-RU" sz="2000" dirty="0">
              <a:ea typeface="Calibri"/>
              <a:cs typeface="Times New Roman"/>
            </a:endParaRPr>
          </a:p>
          <a:p>
            <a:pPr marL="45720" indent="0">
              <a:buNone/>
            </a:pPr>
            <a:endParaRPr lang="ru-RU"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116632"/>
            <a:ext cx="1201737" cy="13477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descr="http://static.panoramio.com/photos/large/8469738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628799"/>
            <a:ext cx="6408712" cy="25190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4146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188640"/>
            <a:ext cx="6512511" cy="1224136"/>
          </a:xfrm>
        </p:spPr>
        <p:txBody>
          <a:bodyPr/>
          <a:lstStyle/>
          <a:p>
            <a:pPr marL="0" indent="0" algn="ctr">
              <a:buNone/>
            </a:pPr>
            <a:r>
              <a:rPr lang="ru-RU" sz="2800" dirty="0">
                <a:latin typeface="+mn-lt"/>
                <a:ea typeface="Times New Roman"/>
              </a:rPr>
              <a:t>Станция №</a:t>
            </a:r>
            <a:r>
              <a:rPr lang="ru-RU" sz="2800" dirty="0" smtClean="0">
                <a:latin typeface="+mn-lt"/>
                <a:ea typeface="Times New Roman"/>
              </a:rPr>
              <a:t>2</a:t>
            </a:r>
            <a:r>
              <a:rPr lang="ru-RU" sz="4800" dirty="0" smtClean="0">
                <a:latin typeface="+mn-lt"/>
                <a:ea typeface="Times New Roman"/>
              </a:rPr>
              <a:t/>
            </a:r>
            <a:br>
              <a:rPr lang="ru-RU" sz="4800" dirty="0" smtClean="0">
                <a:latin typeface="+mn-lt"/>
                <a:ea typeface="Times New Roman"/>
              </a:rPr>
            </a:br>
            <a:r>
              <a:rPr lang="ru-RU" sz="4400" dirty="0" smtClean="0">
                <a:latin typeface="+mn-lt"/>
                <a:ea typeface="Times New Roman"/>
              </a:rPr>
              <a:t>Аисты </a:t>
            </a:r>
            <a:r>
              <a:rPr lang="ru-RU" sz="4400" dirty="0">
                <a:latin typeface="+mn-lt"/>
                <a:ea typeface="Times New Roman"/>
              </a:rPr>
              <a:t>на башне </a:t>
            </a:r>
            <a:endParaRPr lang="ru-RU" sz="4400" dirty="0">
              <a:latin typeface="+mn-lt"/>
            </a:endParaRPr>
          </a:p>
        </p:txBody>
      </p:sp>
      <p:sp>
        <p:nvSpPr>
          <p:cNvPr id="3" name="Объект 2"/>
          <p:cNvSpPr>
            <a:spLocks noGrp="1"/>
          </p:cNvSpPr>
          <p:nvPr>
            <p:ph sz="quarter" idx="13"/>
          </p:nvPr>
        </p:nvSpPr>
        <p:spPr>
          <a:xfrm>
            <a:off x="251520" y="1628800"/>
            <a:ext cx="4680520" cy="4968552"/>
          </a:xfrm>
        </p:spPr>
        <p:txBody>
          <a:bodyPr>
            <a:normAutofit fontScale="77500" lnSpcReduction="20000"/>
          </a:bodyPr>
          <a:lstStyle/>
          <a:p>
            <a:pPr marL="45720" indent="0" algn="just">
              <a:buNone/>
            </a:pPr>
            <a:r>
              <a:rPr lang="ru-RU" sz="2400" dirty="0" smtClean="0">
                <a:ea typeface="Times New Roman"/>
              </a:rPr>
              <a:t>Жители </a:t>
            </a:r>
            <a:r>
              <a:rPr lang="ru-RU" sz="2400" dirty="0" err="1">
                <a:ea typeface="Times New Roman"/>
              </a:rPr>
              <a:t>Танцырей</a:t>
            </a:r>
            <a:r>
              <a:rPr lang="ru-RU" sz="2400" dirty="0">
                <a:ea typeface="Times New Roman"/>
              </a:rPr>
              <a:t> верят, что появление этих птиц в селе – добрый знак. Вот уже около десяти лет они прилетают на летнее жительство. Гнездо себе семья аистов устроила на водонапорной башне на окраине села. Жители помнят, как птицы появились в первый раз. Они долго кружили над селом, искали место. Сначала подались к лесу, к </a:t>
            </a:r>
            <a:r>
              <a:rPr lang="ru-RU" sz="2400" dirty="0" err="1">
                <a:ea typeface="Times New Roman"/>
              </a:rPr>
              <a:t>спецхозу</a:t>
            </a:r>
            <a:r>
              <a:rPr lang="ru-RU" sz="2400" dirty="0">
                <a:ea typeface="Times New Roman"/>
              </a:rPr>
              <a:t>. Там такая же башня. Потом сюда. Аисты – соседи покладистые: не шумят, не попрошайничают. Прилетают и улетают, как по расписанию. В начале мая уже здесь. Первым появляется самец: укрепляет гнездо. С каждым годом оно становится все выше. А потом прилетает самка. А улетают – к сентябрю. В последние годы – 25 – 28 августа.</a:t>
            </a:r>
            <a:endParaRPr lang="ru-RU"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6477" y="116632"/>
            <a:ext cx="1238250" cy="2713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descr="I:\Экологическая тропа\Экологическая тропа\image (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1628800"/>
            <a:ext cx="2768032" cy="21556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48" name="Picture 4" descr="I:\Экологическая тропа\Экологическая тропа\image (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23154" y="4149080"/>
            <a:ext cx="3032448" cy="202163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3379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116632"/>
            <a:ext cx="6512511" cy="1143000"/>
          </a:xfrm>
        </p:spPr>
        <p:txBody>
          <a:bodyPr/>
          <a:lstStyle/>
          <a:p>
            <a:pPr marL="0" indent="0" algn="ctr">
              <a:buNone/>
            </a:pPr>
            <a:r>
              <a:rPr lang="ru-RU" sz="2800" dirty="0">
                <a:latin typeface="+mn-lt"/>
                <a:ea typeface="Times New Roman"/>
              </a:rPr>
              <a:t>Станция № </a:t>
            </a:r>
            <a:r>
              <a:rPr lang="ru-RU" sz="2800" dirty="0" smtClean="0">
                <a:latin typeface="+mn-lt"/>
                <a:ea typeface="Times New Roman"/>
              </a:rPr>
              <a:t>3 </a:t>
            </a:r>
            <a:r>
              <a:rPr lang="ru-RU" sz="4800" dirty="0" smtClean="0">
                <a:latin typeface="+mn-lt"/>
                <a:ea typeface="Times New Roman"/>
              </a:rPr>
              <a:t/>
            </a:r>
            <a:br>
              <a:rPr lang="ru-RU" sz="4800" dirty="0" smtClean="0">
                <a:latin typeface="+mn-lt"/>
                <a:ea typeface="Times New Roman"/>
              </a:rPr>
            </a:br>
            <a:r>
              <a:rPr lang="ru-RU" sz="4400" dirty="0" smtClean="0">
                <a:latin typeface="+mn-lt"/>
                <a:ea typeface="Times New Roman"/>
              </a:rPr>
              <a:t>Озеро </a:t>
            </a:r>
            <a:r>
              <a:rPr lang="ru-RU" sz="4400" dirty="0">
                <a:latin typeface="+mn-lt"/>
                <a:ea typeface="Times New Roman"/>
              </a:rPr>
              <a:t>Прорва</a:t>
            </a:r>
            <a:endParaRPr lang="ru-RU" sz="4400" dirty="0">
              <a:latin typeface="+mn-lt"/>
            </a:endParaRPr>
          </a:p>
        </p:txBody>
      </p:sp>
      <p:sp>
        <p:nvSpPr>
          <p:cNvPr id="3" name="Объект 2"/>
          <p:cNvSpPr>
            <a:spLocks noGrp="1"/>
          </p:cNvSpPr>
          <p:nvPr>
            <p:ph sz="quarter" idx="13"/>
          </p:nvPr>
        </p:nvSpPr>
        <p:spPr>
          <a:xfrm>
            <a:off x="395536" y="4653136"/>
            <a:ext cx="8424937" cy="1602512"/>
          </a:xfrm>
        </p:spPr>
        <p:txBody>
          <a:bodyPr>
            <a:normAutofit/>
          </a:bodyPr>
          <a:lstStyle/>
          <a:p>
            <a:pPr marL="45720" indent="0" algn="just">
              <a:buNone/>
            </a:pPr>
            <a:r>
              <a:rPr lang="ru-RU" dirty="0">
                <a:ea typeface="Times New Roman"/>
              </a:rPr>
              <a:t>Озеро Прорва- водоём с типичной прибрежно-водной растительностью </a:t>
            </a:r>
            <a:r>
              <a:rPr lang="ru-RU" dirty="0" smtClean="0">
                <a:ea typeface="Times New Roman"/>
              </a:rPr>
              <a:t>. При образовании села озеро считалось рекой «</a:t>
            </a:r>
            <a:r>
              <a:rPr lang="ru-RU" dirty="0" err="1">
                <a:ea typeface="Times New Roman"/>
              </a:rPr>
              <a:t>Т</a:t>
            </a:r>
            <a:r>
              <a:rPr lang="ru-RU" dirty="0" err="1" smtClean="0">
                <a:ea typeface="Times New Roman"/>
              </a:rPr>
              <a:t>анцырейкой</a:t>
            </a:r>
            <a:r>
              <a:rPr lang="ru-RU" dirty="0" smtClean="0">
                <a:ea typeface="Times New Roman"/>
              </a:rPr>
              <a:t>». Но потом устье реки нашло новое начало  и стало называться озером.</a:t>
            </a:r>
            <a:endParaRPr lang="ru-RU"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116632"/>
            <a:ext cx="1238250" cy="2713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descr="I:\Экологическая тропа\Экологическая тропа\image (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735" y="1844824"/>
            <a:ext cx="3894750" cy="25965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173" name="Picture 5" descr="G:\поход\DSC_083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016" y="2104932"/>
            <a:ext cx="3526062" cy="233547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3478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66491" y="136282"/>
            <a:ext cx="6512511" cy="1143000"/>
          </a:xfrm>
        </p:spPr>
        <p:txBody>
          <a:bodyPr/>
          <a:lstStyle/>
          <a:p>
            <a:pPr marL="0" indent="0" algn="ctr">
              <a:buNone/>
            </a:pPr>
            <a:r>
              <a:rPr lang="ru-RU" sz="2800" dirty="0">
                <a:latin typeface="+mn-lt"/>
                <a:ea typeface="Times New Roman"/>
              </a:rPr>
              <a:t>Станция №</a:t>
            </a:r>
            <a:r>
              <a:rPr lang="ru-RU" sz="2800" dirty="0" smtClean="0">
                <a:latin typeface="+mn-lt"/>
                <a:ea typeface="Times New Roman"/>
              </a:rPr>
              <a:t>4 </a:t>
            </a:r>
            <a:br>
              <a:rPr lang="ru-RU" sz="2800" dirty="0" smtClean="0">
                <a:latin typeface="+mn-lt"/>
                <a:ea typeface="Times New Roman"/>
              </a:rPr>
            </a:br>
            <a:r>
              <a:rPr lang="ru-RU" sz="4400" dirty="0" smtClean="0">
                <a:latin typeface="+mn-lt"/>
                <a:ea typeface="Times New Roman"/>
              </a:rPr>
              <a:t>Туристическая</a:t>
            </a:r>
            <a:r>
              <a:rPr lang="ru-RU" sz="4800" dirty="0" smtClean="0">
                <a:latin typeface="+mn-lt"/>
                <a:ea typeface="Times New Roman"/>
              </a:rPr>
              <a:t> </a:t>
            </a:r>
            <a:endParaRPr lang="ru-RU" dirty="0">
              <a:latin typeface="+mn-lt"/>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116632"/>
            <a:ext cx="1238250" cy="2713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descr="C:\Users\Саша\SkyDrive\Изображения\знаки.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038" y="2348880"/>
            <a:ext cx="1776457" cy="18658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196" name="Picture 4" descr="C:\Users\Саша\SkyDrive\Изображения\знаки — копия.jpg"/>
          <p:cNvPicPr>
            <a:picLocks noGrp="1" noChangeAspect="1" noChangeArrowheads="1"/>
          </p:cNvPicPr>
          <p:nvPr>
            <p:ph sz="quarter" idx="13"/>
          </p:nvPr>
        </p:nvPicPr>
        <p:blipFill>
          <a:blip r:embed="rId4">
            <a:extLst>
              <a:ext uri="{28A0092B-C50C-407E-A947-70E740481C1C}">
                <a14:useLocalDpi xmlns:a14="http://schemas.microsoft.com/office/drawing/2010/main" val="0"/>
              </a:ext>
            </a:extLst>
          </a:blip>
          <a:srcRect/>
          <a:stretch>
            <a:fillRect/>
          </a:stretch>
        </p:blipFill>
        <p:spPr bwMode="auto">
          <a:xfrm>
            <a:off x="6948264" y="4506310"/>
            <a:ext cx="1900458" cy="181518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197" name="Picture 5" descr="C:\Users\Саша\SkyDrive\Изображения\знаки — копия (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2495" y="4463324"/>
            <a:ext cx="1819465" cy="19240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198" name="Picture 6" descr="C:\Users\Саша\SkyDrive\Изображения\знаки — копия (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014" y="4498104"/>
            <a:ext cx="1800200" cy="188931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199" name="Picture 7" descr="C:\Users\Саша\SkyDrive\Изображения\знаки — копия (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56317" y="4472921"/>
            <a:ext cx="2056061" cy="18751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699792" y="2132875"/>
            <a:ext cx="5288869" cy="1765099"/>
          </a:xfrm>
          <a:prstGeom prst="rect">
            <a:avLst/>
          </a:prstGeom>
        </p:spPr>
        <p:txBody>
          <a:bodyPr wrap="square">
            <a:spAutoFit/>
          </a:bodyPr>
          <a:lstStyle/>
          <a:p>
            <a:pPr marL="45720" lvl="0" algn="ctr">
              <a:spcBef>
                <a:spcPct val="20000"/>
              </a:spcBef>
              <a:spcAft>
                <a:spcPts val="300"/>
              </a:spcAft>
              <a:buClr>
                <a:srgbClr val="F14124">
                  <a:lumMod val="75000"/>
                </a:srgbClr>
              </a:buClr>
              <a:buSzPct val="130000"/>
            </a:pPr>
            <a:r>
              <a:rPr lang="ru-RU" sz="2200" b="1" i="1" dirty="0" smtClean="0">
                <a:solidFill>
                  <a:prstClr val="black">
                    <a:lumMod val="75000"/>
                    <a:lumOff val="25000"/>
                  </a:prstClr>
                </a:solidFill>
                <a:ea typeface="Times New Roman"/>
              </a:rPr>
              <a:t>Природа – наш второй дом, </a:t>
            </a:r>
          </a:p>
          <a:p>
            <a:pPr marL="45720" lvl="0" algn="ctr">
              <a:spcBef>
                <a:spcPct val="20000"/>
              </a:spcBef>
              <a:spcAft>
                <a:spcPts val="300"/>
              </a:spcAft>
              <a:buClr>
                <a:srgbClr val="F14124">
                  <a:lumMod val="75000"/>
                </a:srgbClr>
              </a:buClr>
              <a:buSzPct val="130000"/>
            </a:pPr>
            <a:r>
              <a:rPr lang="ru-RU" sz="2200" b="1" i="1" dirty="0" smtClean="0">
                <a:solidFill>
                  <a:prstClr val="black">
                    <a:lumMod val="75000"/>
                    <a:lumOff val="25000"/>
                  </a:prstClr>
                </a:solidFill>
              </a:rPr>
              <a:t>Мы рядышком с ней живем . </a:t>
            </a:r>
          </a:p>
          <a:p>
            <a:pPr marL="45720" lvl="0" algn="ctr">
              <a:spcBef>
                <a:spcPct val="20000"/>
              </a:spcBef>
              <a:spcAft>
                <a:spcPts val="300"/>
              </a:spcAft>
              <a:buClr>
                <a:srgbClr val="F14124">
                  <a:lumMod val="75000"/>
                </a:srgbClr>
              </a:buClr>
              <a:buSzPct val="130000"/>
            </a:pPr>
            <a:r>
              <a:rPr lang="ru-RU" sz="2200" b="1" i="1" dirty="0" smtClean="0">
                <a:solidFill>
                  <a:prstClr val="black">
                    <a:lumMod val="75000"/>
                    <a:lumOff val="25000"/>
                  </a:prstClr>
                </a:solidFill>
              </a:rPr>
              <a:t>Правила поведения помни всегда! </a:t>
            </a:r>
          </a:p>
          <a:p>
            <a:pPr marL="45720" lvl="0" algn="ctr">
              <a:spcBef>
                <a:spcPct val="20000"/>
              </a:spcBef>
              <a:spcAft>
                <a:spcPts val="300"/>
              </a:spcAft>
              <a:buClr>
                <a:srgbClr val="F14124">
                  <a:lumMod val="75000"/>
                </a:srgbClr>
              </a:buClr>
              <a:buSzPct val="130000"/>
            </a:pPr>
            <a:r>
              <a:rPr lang="ru-RU" sz="2200" b="1" i="1" dirty="0" smtClean="0">
                <a:solidFill>
                  <a:prstClr val="black">
                    <a:lumMod val="75000"/>
                    <a:lumOff val="25000"/>
                  </a:prstClr>
                </a:solidFill>
              </a:rPr>
              <a:t>И не случится у тебя в лесу беда</a:t>
            </a:r>
            <a:r>
              <a:rPr lang="ru-RU" sz="2200" dirty="0" smtClean="0">
                <a:solidFill>
                  <a:prstClr val="black">
                    <a:lumMod val="75000"/>
                    <a:lumOff val="25000"/>
                  </a:prstClr>
                </a:solidFill>
              </a:rPr>
              <a:t>.</a:t>
            </a:r>
            <a:endParaRPr lang="ru-RU" sz="2200" dirty="0">
              <a:solidFill>
                <a:prstClr val="black">
                  <a:lumMod val="75000"/>
                  <a:lumOff val="25000"/>
                </a:prstClr>
              </a:solidFill>
            </a:endParaRPr>
          </a:p>
        </p:txBody>
      </p:sp>
    </p:spTree>
    <p:extLst>
      <p:ext uri="{BB962C8B-B14F-4D97-AF65-F5344CB8AC3E}">
        <p14:creationId xmlns:p14="http://schemas.microsoft.com/office/powerpoint/2010/main" val="4235330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546" y="302232"/>
            <a:ext cx="6512511" cy="1143000"/>
          </a:xfrm>
        </p:spPr>
        <p:txBody>
          <a:bodyPr/>
          <a:lstStyle/>
          <a:p>
            <a:pPr marL="0" indent="0" algn="ctr">
              <a:buNone/>
            </a:pPr>
            <a:r>
              <a:rPr lang="ru-RU" sz="2800" dirty="0">
                <a:latin typeface="+mn-lt"/>
                <a:ea typeface="Times New Roman"/>
              </a:rPr>
              <a:t>Станция № </a:t>
            </a:r>
            <a:r>
              <a:rPr lang="ru-RU" sz="2800" dirty="0" smtClean="0">
                <a:latin typeface="+mn-lt"/>
                <a:ea typeface="Times New Roman"/>
              </a:rPr>
              <a:t>5</a:t>
            </a:r>
            <a:r>
              <a:rPr lang="ru-RU" sz="4800" dirty="0" smtClean="0">
                <a:effectLst/>
                <a:latin typeface="+mn-lt"/>
                <a:ea typeface="Times New Roman"/>
              </a:rPr>
              <a:t/>
            </a:r>
            <a:br>
              <a:rPr lang="ru-RU" sz="4800" dirty="0" smtClean="0">
                <a:effectLst/>
                <a:latin typeface="+mn-lt"/>
                <a:ea typeface="Times New Roman"/>
              </a:rPr>
            </a:br>
            <a:r>
              <a:rPr lang="ru-RU" sz="4400" dirty="0" smtClean="0">
                <a:latin typeface="+mn-lt"/>
                <a:ea typeface="Times New Roman"/>
              </a:rPr>
              <a:t>Дубрава </a:t>
            </a:r>
            <a:endParaRPr lang="ru-RU" sz="4400" dirty="0">
              <a:latin typeface="+mn-lt"/>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5518" y="116423"/>
            <a:ext cx="1238250" cy="2713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descr="G:\поход\DSC_07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1608018"/>
            <a:ext cx="3688234" cy="244288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220" name="Picture 4" descr="G:\поход\DSC_056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52341" y="3501008"/>
            <a:ext cx="3732151" cy="247197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0796922"/>
      </p:ext>
    </p:extLst>
  </p:cSld>
  <p:clrMapOvr>
    <a:masterClrMapping/>
  </p:clrMapOvr>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112</TotalTime>
  <Words>780</Words>
  <Application>Microsoft Office PowerPoint</Application>
  <PresentationFormat>Экран (4:3)</PresentationFormat>
  <Paragraphs>53</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Воздушный поток</vt:lpstr>
      <vt:lpstr>Исследовательская работа Создание экологической тропы в окрестностях с. Танцырей </vt:lpstr>
      <vt:lpstr> Чувство Родины – важнейшее чувство для каждого человека.  У взрослого это чувство подобно большой реке и входит в понятие Отечество. Моей малой родиной является село Танцырей. Существует красивая легенда, почему так называется наше село. Во время заготовки строевого леса для царского флота на пне спиленного дерева танцевала цыганка Рея. Танцы Реи - родилось название поселения. </vt:lpstr>
      <vt:lpstr>Презентация PowerPoint</vt:lpstr>
      <vt:lpstr>Маршрут экологической тропы</vt:lpstr>
      <vt:lpstr>Станция № 1 Визит - центр</vt:lpstr>
      <vt:lpstr>Станция №2 Аисты на башне </vt:lpstr>
      <vt:lpstr>Станция № 3  Озеро Прорва</vt:lpstr>
      <vt:lpstr>Станция №4  Туристическая </vt:lpstr>
      <vt:lpstr>Станция № 5 Дубрава </vt:lpstr>
      <vt:lpstr>Станция №6  Сосновый лес</vt:lpstr>
      <vt:lpstr>Презентация PowerPoint</vt:lpstr>
      <vt:lpstr>Презентация PowerPoint</vt:lpstr>
      <vt:lpstr>Презентация PowerPoint</vt:lpstr>
      <vt:lpstr>Презентация PowerPoint</vt:lpstr>
      <vt:lpstr>Презентация PowerPoint</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Исследовательская работа Создание экологической тропы в окрестностях с. Танцырей</dc:title>
  <dc:creator>Саша</dc:creator>
  <cp:lastModifiedBy>Саша</cp:lastModifiedBy>
  <cp:revision>14</cp:revision>
  <dcterms:created xsi:type="dcterms:W3CDTF">2015-09-09T19:25:02Z</dcterms:created>
  <dcterms:modified xsi:type="dcterms:W3CDTF">2015-09-09T21:17:10Z</dcterms:modified>
</cp:coreProperties>
</file>